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56" r:id="rId2"/>
    <p:sldId id="280" r:id="rId3"/>
    <p:sldId id="259" r:id="rId4"/>
    <p:sldId id="270" r:id="rId5"/>
    <p:sldId id="281" r:id="rId6"/>
    <p:sldId id="258" r:id="rId7"/>
    <p:sldId id="282" r:id="rId8"/>
    <p:sldId id="260" r:id="rId9"/>
    <p:sldId id="283" r:id="rId10"/>
    <p:sldId id="284" r:id="rId11"/>
    <p:sldId id="261" r:id="rId12"/>
    <p:sldId id="285" r:id="rId13"/>
    <p:sldId id="262" r:id="rId14"/>
    <p:sldId id="263" r:id="rId15"/>
    <p:sldId id="264" r:id="rId16"/>
    <p:sldId id="287" r:id="rId17"/>
    <p:sldId id="286" r:id="rId18"/>
    <p:sldId id="267" r:id="rId19"/>
    <p:sldId id="288" r:id="rId20"/>
    <p:sldId id="268" r:id="rId21"/>
    <p:sldId id="289" r:id="rId22"/>
    <p:sldId id="269" r:id="rId23"/>
    <p:sldId id="290" r:id="rId24"/>
    <p:sldId id="271" r:id="rId25"/>
    <p:sldId id="272" r:id="rId26"/>
    <p:sldId id="291" r:id="rId27"/>
    <p:sldId id="273" r:id="rId28"/>
    <p:sldId id="292" r:id="rId29"/>
    <p:sldId id="274" r:id="rId30"/>
    <p:sldId id="293" r:id="rId31"/>
    <p:sldId id="275" r:id="rId32"/>
    <p:sldId id="294" r:id="rId33"/>
    <p:sldId id="276" r:id="rId34"/>
    <p:sldId id="295" r:id="rId35"/>
    <p:sldId id="277" r:id="rId36"/>
    <p:sldId id="296" r:id="rId37"/>
    <p:sldId id="278" r:id="rId38"/>
    <p:sldId id="266" r:id="rId39"/>
    <p:sldId id="297" r:id="rId40"/>
    <p:sldId id="279"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6AE"/>
    <a:srgbClr val="F7F480"/>
    <a:srgbClr val="51ADE5"/>
    <a:srgbClr val="FFFF75"/>
    <a:srgbClr val="FFFF00"/>
    <a:srgbClr val="993300"/>
    <a:srgbClr val="5A2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82"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F2B1D4-8B69-42D4-9CE8-54E62AFCB8B5}" type="datetimeFigureOut">
              <a:rPr lang="fr-FR" smtClean="0"/>
              <a:pPr/>
              <a:t>13/11/2017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68CBEE-95D0-459B-A51C-58B476E391E4}" type="slidenum">
              <a:rPr lang="fr-FR" smtClean="0"/>
              <a:pPr/>
              <a:t>‹#›</a:t>
            </a:fld>
            <a:endParaRPr lang="fr-FR"/>
          </a:p>
        </p:txBody>
      </p:sp>
    </p:spTree>
    <p:extLst>
      <p:ext uri="{BB962C8B-B14F-4D97-AF65-F5344CB8AC3E}">
        <p14:creationId xmlns:p14="http://schemas.microsoft.com/office/powerpoint/2010/main" val="319788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7468CBEE-95D0-459B-A51C-58B476E391E4}" type="slidenum">
              <a:rPr lang="fr-FR" smtClean="0"/>
              <a:pPr/>
              <a:t>1</a:t>
            </a:fld>
            <a:endParaRPr lang="fr-FR"/>
          </a:p>
        </p:txBody>
      </p:sp>
    </p:spTree>
    <p:extLst>
      <p:ext uri="{BB962C8B-B14F-4D97-AF65-F5344CB8AC3E}">
        <p14:creationId xmlns:p14="http://schemas.microsoft.com/office/powerpoint/2010/main" val="386206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7468CBEE-95D0-459B-A51C-58B476E391E4}" type="slidenum">
              <a:rPr lang="fr-FR" smtClean="0"/>
              <a:pPr/>
              <a:t>8</a:t>
            </a:fld>
            <a:endParaRPr lang="fr-FR"/>
          </a:p>
        </p:txBody>
      </p:sp>
    </p:spTree>
    <p:extLst>
      <p:ext uri="{BB962C8B-B14F-4D97-AF65-F5344CB8AC3E}">
        <p14:creationId xmlns:p14="http://schemas.microsoft.com/office/powerpoint/2010/main" val="29137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AA309A6D-C09C-4548-B29A-6CF363A7E532}" type="datetimeFigureOut">
              <a:rPr lang="fr-FR" smtClean="0"/>
              <a:pPr/>
              <a:t>13/11/2017</a:t>
            </a:fld>
            <a:endParaRPr lang="fr-BE"/>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BE"/>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CF4668DC-857F-487D-BFFA-8C0CA5037977}" type="slidenum">
              <a:rPr lang="fr-BE" smtClean="0"/>
              <a:pPr/>
              <a:t>‹#›</a:t>
            </a:fld>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13/11/2017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13/11/2017</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AA309A6D-C09C-4548-B29A-6CF363A7E532}" type="datetimeFigureOut">
              <a:rPr lang="fr-FR" smtClean="0"/>
              <a:pPr/>
              <a:t>13/11/2017</a:t>
            </a:fld>
            <a:endParaRPr lang="fr-BE"/>
          </a:p>
        </p:txBody>
      </p:sp>
      <p:sp>
        <p:nvSpPr>
          <p:cNvPr id="9" name="Espace réservé du numéro de diapositive 8"/>
          <p:cNvSpPr>
            <a:spLocks noGrp="1"/>
          </p:cNvSpPr>
          <p:nvPr>
            <p:ph type="sldNum" sz="quarter" idx="15"/>
          </p:nvPr>
        </p:nvSpPr>
        <p:spPr/>
        <p:txBody>
          <a:bodyPr rtlCol="0"/>
          <a:lstStyle/>
          <a:p>
            <a:fld id="{CF4668DC-857F-487D-BFFA-8C0CA5037977}" type="slidenum">
              <a:rPr lang="fr-BE" smtClean="0"/>
              <a:pPr/>
              <a:t>‹#›</a:t>
            </a:fld>
            <a:endParaRPr lang="fr-BE"/>
          </a:p>
        </p:txBody>
      </p:sp>
      <p:sp>
        <p:nvSpPr>
          <p:cNvPr id="10" name="Espace réservé du pied de page 9"/>
          <p:cNvSpPr>
            <a:spLocks noGrp="1"/>
          </p:cNvSpPr>
          <p:nvPr>
            <p:ph type="ftr" sz="quarter" idx="16"/>
          </p:nvPr>
        </p:nvSpPr>
        <p:spPr/>
        <p:txBody>
          <a:bodyPr rtlCol="0"/>
          <a:lstStyle/>
          <a:p>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AA309A6D-C09C-4548-B29A-6CF363A7E532}" type="datetimeFigureOut">
              <a:rPr lang="fr-FR" smtClean="0"/>
              <a:pPr/>
              <a:t>13/11/2017</a:t>
            </a:fld>
            <a:endParaRPr lang="fr-BE"/>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BE"/>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CF4668DC-857F-487D-BFFA-8C0CA5037977}" type="slidenum">
              <a:rPr lang="fr-BE" smtClean="0"/>
              <a:pPr/>
              <a:t>‹#›</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13/11/2017</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a:t>
            </a:fld>
            <a:endParaRPr lang="fr-BE"/>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13/11/2017</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a:t>
            </a:fld>
            <a:endParaRPr lang="fr-BE"/>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AA309A6D-C09C-4548-B29A-6CF363A7E532}" type="datetimeFigureOut">
              <a:rPr lang="fr-FR" smtClean="0"/>
              <a:pPr/>
              <a:t>13/11/2017</a:t>
            </a:fld>
            <a:endParaRPr lang="fr-BE"/>
          </a:p>
        </p:txBody>
      </p:sp>
      <p:sp>
        <p:nvSpPr>
          <p:cNvPr id="7" name="Espace réservé du numéro de diapositive 6"/>
          <p:cNvSpPr>
            <a:spLocks noGrp="1"/>
          </p:cNvSpPr>
          <p:nvPr>
            <p:ph type="sldNum" sz="quarter" idx="11"/>
          </p:nvPr>
        </p:nvSpPr>
        <p:spPr/>
        <p:txBody>
          <a:bodyPr rtlCol="0"/>
          <a:lstStyle/>
          <a:p>
            <a:fld id="{CF4668DC-857F-487D-BFFA-8C0CA5037977}" type="slidenum">
              <a:rPr lang="fr-BE" smtClean="0"/>
              <a:pPr/>
              <a:t>‹#›</a:t>
            </a:fld>
            <a:endParaRPr lang="fr-BE"/>
          </a:p>
        </p:txBody>
      </p:sp>
      <p:sp>
        <p:nvSpPr>
          <p:cNvPr id="8" name="Espace réservé du pied de page 7"/>
          <p:cNvSpPr>
            <a:spLocks noGrp="1"/>
          </p:cNvSpPr>
          <p:nvPr>
            <p:ph type="ftr" sz="quarter" idx="12"/>
          </p:nvPr>
        </p:nvSpPr>
        <p:spPr/>
        <p:txBody>
          <a:bodyPr rtlCol="0"/>
          <a:lstStyle/>
          <a:p>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13/11/2017</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AA309A6D-C09C-4548-B29A-6CF363A7E532}" type="datetimeFigureOut">
              <a:rPr lang="fr-FR" smtClean="0"/>
              <a:pPr/>
              <a:t>13/11/2017</a:t>
            </a:fld>
            <a:endParaRPr lang="fr-BE"/>
          </a:p>
        </p:txBody>
      </p:sp>
      <p:sp>
        <p:nvSpPr>
          <p:cNvPr id="22" name="Espace réservé du numéro de diapositive 21"/>
          <p:cNvSpPr>
            <a:spLocks noGrp="1"/>
          </p:cNvSpPr>
          <p:nvPr>
            <p:ph type="sldNum" sz="quarter" idx="15"/>
          </p:nvPr>
        </p:nvSpPr>
        <p:spPr/>
        <p:txBody>
          <a:bodyPr rtlCol="0"/>
          <a:lstStyle/>
          <a:p>
            <a:fld id="{CF4668DC-857F-487D-BFFA-8C0CA5037977}" type="slidenum">
              <a:rPr lang="fr-BE" smtClean="0"/>
              <a:pPr/>
              <a:t>‹#›</a:t>
            </a:fld>
            <a:endParaRPr lang="fr-BE"/>
          </a:p>
        </p:txBody>
      </p:sp>
      <p:sp>
        <p:nvSpPr>
          <p:cNvPr id="23" name="Espace réservé du pied de page 22"/>
          <p:cNvSpPr>
            <a:spLocks noGrp="1"/>
          </p:cNvSpPr>
          <p:nvPr>
            <p:ph type="ftr" sz="quarter" idx="16"/>
          </p:nvPr>
        </p:nvSpPr>
        <p:spPr/>
        <p:txBody>
          <a:bodyPr rtlCol="0"/>
          <a:lstStyle/>
          <a:p>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AA309A6D-C09C-4548-B29A-6CF363A7E532}" type="datetimeFigureOut">
              <a:rPr lang="fr-FR" smtClean="0"/>
              <a:pPr/>
              <a:t>13/11/2017</a:t>
            </a:fld>
            <a:endParaRPr lang="fr-BE"/>
          </a:p>
        </p:txBody>
      </p:sp>
      <p:sp>
        <p:nvSpPr>
          <p:cNvPr id="18" name="Espace réservé du numéro de diapositive 17"/>
          <p:cNvSpPr>
            <a:spLocks noGrp="1"/>
          </p:cNvSpPr>
          <p:nvPr>
            <p:ph type="sldNum" sz="quarter" idx="11"/>
          </p:nvPr>
        </p:nvSpPr>
        <p:spPr/>
        <p:txBody>
          <a:bodyPr rtlCol="0"/>
          <a:lstStyle/>
          <a:p>
            <a:fld id="{CF4668DC-857F-487D-BFFA-8C0CA5037977}" type="slidenum">
              <a:rPr lang="fr-BE" smtClean="0"/>
              <a:pPr/>
              <a:t>‹#›</a:t>
            </a:fld>
            <a:endParaRPr lang="fr-BE"/>
          </a:p>
        </p:txBody>
      </p:sp>
      <p:sp>
        <p:nvSpPr>
          <p:cNvPr id="21" name="Espace réservé du pied de page 20"/>
          <p:cNvSpPr>
            <a:spLocks noGrp="1"/>
          </p:cNvSpPr>
          <p:nvPr>
            <p:ph type="ftr" sz="quarter" idx="12"/>
          </p:nvPr>
        </p:nvSpPr>
        <p:spPr/>
        <p:txBody>
          <a:bodyPr rtlCol="0"/>
          <a:lstStyle/>
          <a:p>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A309A6D-C09C-4548-B29A-6CF363A7E532}" type="datetimeFigureOut">
              <a:rPr lang="fr-FR" smtClean="0"/>
              <a:pPr/>
              <a:t>13/11/2017</a:t>
            </a:fld>
            <a:endParaRPr lang="fr-BE"/>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BE"/>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F4668DC-857F-487D-BFFA-8C0CA5037977}" type="slidenum">
              <a:rPr lang="fr-BE" smtClean="0"/>
              <a:pPr/>
              <a:t>‹#›</a:t>
            </a:fld>
            <a:endParaRPr lang="fr-B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google.tn/url?sa=i&amp;rct=j&amp;q=&amp;esrc=s&amp;source=images&amp;cd=&amp;cad=rja&amp;uact=8&amp;ved=0ahUKEwja_NSi3rPWAhXE1RoKHRv2DIYQjRwIBw&amp;url=http://www.ecoles.com.tn/annuaire/universites/institut-superieur-du-sport-et-de-leducation-physique-issep-de-ksar-said/&amp;psig=AFQjCNHAMabj0iwIqFOYEK4sfINM3AKr9w&amp;ust=1505995957811351" TargetMode="External"/><Relationship Id="rId11" Type="http://schemas.openxmlformats.org/officeDocument/2006/relationships/hyperlink" Target="http://www.google.tn/url?sa=i&amp;rct=j&amp;q=&amp;esrc=s&amp;source=images&amp;cd=&amp;cad=rja&amp;uact=8&amp;ved=0ahUKEwj11oLA3bPWAhWMmBoKHXmZB1kQjRwIBw&amp;url=http://www.infobc.eu/fr/a/partenaires&amp;psig=AFQjCNH04KHJpVAPZ24Frjhqa0xPeRj0Yg&amp;ust=1505995751011187" TargetMode="External"/><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hyperlink" Target="https://www.google.tn/url?sa=i&amp;rct=j&amp;q=&amp;esrc=s&amp;source=images&amp;cd=&amp;cad=rja&amp;uact=8&amp;ved=0ahUKEwju0t-o37PWAhUH2RoKHa9zDrgQjRwIBw&amp;url=https://fr.wikipedia.org/wiki/Armoiries_de_la_Tunisie&amp;psig=AFQjCNGMMuARuS432OLtHVXPudToKiHtdg&amp;ust=150599622637857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0" descr="gender.png"/>
          <p:cNvPicPr>
            <a:picLocks noChangeAspect="1" noChangeArrowheads="1"/>
          </p:cNvPicPr>
          <p:nvPr/>
        </p:nvPicPr>
        <p:blipFill>
          <a:blip r:embed="rId3"/>
          <a:srcRect/>
          <a:stretch>
            <a:fillRect/>
          </a:stretch>
        </p:blipFill>
        <p:spPr bwMode="auto">
          <a:xfrm>
            <a:off x="214282" y="357166"/>
            <a:ext cx="1525834" cy="833439"/>
          </a:xfrm>
          <a:prstGeom prst="rect">
            <a:avLst/>
          </a:prstGeom>
          <a:noFill/>
          <a:ln w="9525">
            <a:noFill/>
            <a:miter lim="800000"/>
            <a:headEnd/>
            <a:tailEnd/>
          </a:ln>
        </p:spPr>
      </p:pic>
      <p:pic>
        <p:nvPicPr>
          <p:cNvPr id="9" name="Image 8" descr="rempart.png"/>
          <p:cNvPicPr/>
          <p:nvPr/>
        </p:nvPicPr>
        <p:blipFill>
          <a:blip r:embed="rId4" cstate="print"/>
          <a:srcRect t="4961"/>
          <a:stretch>
            <a:fillRect/>
          </a:stretch>
        </p:blipFill>
        <p:spPr>
          <a:xfrm>
            <a:off x="2571736" y="4143380"/>
            <a:ext cx="3571900"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ZoneTexte 11"/>
          <p:cNvSpPr txBox="1"/>
          <p:nvPr/>
        </p:nvSpPr>
        <p:spPr>
          <a:xfrm>
            <a:off x="642910" y="1714488"/>
            <a:ext cx="6929486" cy="630942"/>
          </a:xfrm>
          <a:prstGeom prst="rect">
            <a:avLst/>
          </a:prstGeom>
          <a:noFill/>
        </p:spPr>
        <p:txBody>
          <a:bodyPr wrap="square" rtlCol="0">
            <a:spAutoFit/>
          </a:bodyPr>
          <a:lstStyle/>
          <a:p>
            <a:pPr algn="ctr">
              <a:spcAft>
                <a:spcPts val="600"/>
              </a:spcAft>
            </a:pPr>
            <a:r>
              <a:rPr lang="fr-FR" sz="1500" dirty="0" err="1" smtClean="0">
                <a:latin typeface="Baskerville Old Face" pitchFamily="18" charset="0"/>
              </a:rPr>
              <a:t>Summer</a:t>
            </a:r>
            <a:r>
              <a:rPr lang="fr-FR" sz="1500" dirty="0" smtClean="0">
                <a:latin typeface="Baskerville Old Face" pitchFamily="18" charset="0"/>
              </a:rPr>
              <a:t> </a:t>
            </a:r>
            <a:r>
              <a:rPr lang="fr-FR" sz="1500" dirty="0" err="1" smtClean="0">
                <a:latin typeface="Baskerville Old Face" pitchFamily="18" charset="0"/>
              </a:rPr>
              <a:t>school</a:t>
            </a:r>
            <a:r>
              <a:rPr lang="fr-FR" sz="1500" dirty="0" smtClean="0">
                <a:latin typeface="Baskerville Old Face" pitchFamily="18" charset="0"/>
              </a:rPr>
              <a:t> on Gender Studies / ERASMUS+ Project</a:t>
            </a:r>
          </a:p>
          <a:p>
            <a:pPr algn="ctr">
              <a:spcAft>
                <a:spcPts val="600"/>
              </a:spcAft>
            </a:pPr>
            <a:r>
              <a:rPr lang="fr-FR" sz="1500" dirty="0" smtClean="0">
                <a:latin typeface="Baskerville Old Face" pitchFamily="18" charset="0"/>
              </a:rPr>
              <a:t>16-20 </a:t>
            </a:r>
            <a:r>
              <a:rPr lang="fr-FR" sz="1500" dirty="0" err="1" smtClean="0">
                <a:latin typeface="Baskerville Old Face" pitchFamily="18" charset="0"/>
              </a:rPr>
              <a:t>october</a:t>
            </a:r>
            <a:r>
              <a:rPr lang="fr-FR" sz="1500" dirty="0" smtClean="0">
                <a:latin typeface="Baskerville Old Face" pitchFamily="18" charset="0"/>
              </a:rPr>
              <a:t> 2017</a:t>
            </a:r>
            <a:endParaRPr lang="fr-FR" sz="1500" dirty="0">
              <a:latin typeface="Baskerville Old Face" pitchFamily="18" charset="0"/>
            </a:endParaRPr>
          </a:p>
        </p:txBody>
      </p:sp>
      <p:sp>
        <p:nvSpPr>
          <p:cNvPr id="13" name="ZoneTexte 12"/>
          <p:cNvSpPr txBox="1"/>
          <p:nvPr/>
        </p:nvSpPr>
        <p:spPr>
          <a:xfrm>
            <a:off x="1214414" y="2500306"/>
            <a:ext cx="6572296" cy="1328023"/>
          </a:xfrm>
          <a:prstGeom prst="round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600"/>
              </a:spcAft>
            </a:pPr>
            <a:r>
              <a:rPr lang="fr-FR" sz="2400" b="1" dirty="0" smtClean="0">
                <a:latin typeface="Aparajita" pitchFamily="34" charset="0"/>
                <a:cs typeface="Aparajita" pitchFamily="34" charset="0"/>
              </a:rPr>
              <a:t>The use of Sfax city by gender : </a:t>
            </a:r>
            <a:r>
              <a:rPr lang="fr-FR" sz="2400" b="1" dirty="0" err="1" smtClean="0">
                <a:latin typeface="Aparajita" pitchFamily="34" charset="0"/>
                <a:cs typeface="Aparajita" pitchFamily="34" charset="0"/>
              </a:rPr>
              <a:t>between</a:t>
            </a:r>
            <a:r>
              <a:rPr lang="fr-FR" sz="2400" b="1" dirty="0" smtClean="0">
                <a:latin typeface="Aparajita" pitchFamily="34" charset="0"/>
                <a:cs typeface="Aparajita" pitchFamily="34" charset="0"/>
              </a:rPr>
              <a:t> social </a:t>
            </a:r>
            <a:r>
              <a:rPr lang="fr-FR" sz="2400" b="1" dirty="0" err="1" smtClean="0">
                <a:latin typeface="Aparajita" pitchFamily="34" charset="0"/>
                <a:cs typeface="Aparajita" pitchFamily="34" charset="0"/>
              </a:rPr>
              <a:t>anchoring</a:t>
            </a:r>
            <a:r>
              <a:rPr lang="fr-FR" sz="2400" b="1" dirty="0" smtClean="0">
                <a:latin typeface="Aparajita" pitchFamily="34" charset="0"/>
                <a:cs typeface="Aparajita" pitchFamily="34" charset="0"/>
              </a:rPr>
              <a:t> and </a:t>
            </a:r>
            <a:r>
              <a:rPr lang="fr-FR" sz="2400" b="1" dirty="0" err="1" smtClean="0">
                <a:latin typeface="Aparajita" pitchFamily="34" charset="0"/>
                <a:cs typeface="Aparajita" pitchFamily="34" charset="0"/>
              </a:rPr>
              <a:t>inequeties</a:t>
            </a:r>
            <a:r>
              <a:rPr lang="fr-FR" sz="2400" b="1" dirty="0" smtClean="0">
                <a:latin typeface="Aparajita" pitchFamily="34" charset="0"/>
                <a:cs typeface="Aparajita" pitchFamily="34" charset="0"/>
              </a:rPr>
              <a:t> in space practices / </a:t>
            </a:r>
            <a:r>
              <a:rPr lang="fr-FR" sz="2400" b="1" dirty="0" err="1" smtClean="0">
                <a:latin typeface="Aparajita" pitchFamily="34" charset="0"/>
                <a:cs typeface="Aparajita" pitchFamily="34" charset="0"/>
              </a:rPr>
              <a:t>representation</a:t>
            </a:r>
            <a:r>
              <a:rPr lang="fr-FR" sz="2400" b="1" dirty="0" smtClean="0">
                <a:latin typeface="Aparajita" pitchFamily="34" charset="0"/>
                <a:cs typeface="Aparajita" pitchFamily="34" charset="0"/>
              </a:rPr>
              <a:t> of the public and the </a:t>
            </a:r>
            <a:r>
              <a:rPr lang="fr-FR" sz="2400" b="1" dirty="0" err="1" smtClean="0">
                <a:latin typeface="Aparajita" pitchFamily="34" charset="0"/>
                <a:cs typeface="Aparajita" pitchFamily="34" charset="0"/>
              </a:rPr>
              <a:t>private</a:t>
            </a:r>
            <a:r>
              <a:rPr lang="fr-FR" sz="2400" b="1" dirty="0" smtClean="0">
                <a:latin typeface="Aparajita" pitchFamily="34" charset="0"/>
                <a:cs typeface="Aparajita" pitchFamily="34" charset="0"/>
              </a:rPr>
              <a:t> </a:t>
            </a:r>
            <a:r>
              <a:rPr lang="fr-FR" sz="2400" b="1" dirty="0" err="1" smtClean="0">
                <a:latin typeface="Aparajita" pitchFamily="34" charset="0"/>
                <a:cs typeface="Aparajita" pitchFamily="34" charset="0"/>
              </a:rPr>
              <a:t>spheres</a:t>
            </a:r>
            <a:r>
              <a:rPr lang="fr-FR" sz="2400" b="1" dirty="0" smtClean="0">
                <a:latin typeface="Aparajita" pitchFamily="34" charset="0"/>
                <a:cs typeface="Aparajita" pitchFamily="34" charset="0"/>
              </a:rPr>
              <a:t> via a </a:t>
            </a:r>
            <a:r>
              <a:rPr lang="fr-FR" sz="2400" b="1" dirty="0" err="1" smtClean="0">
                <a:latin typeface="Aparajita" pitchFamily="34" charset="0"/>
                <a:cs typeface="Aparajita" pitchFamily="34" charset="0"/>
              </a:rPr>
              <a:t>cartographic</a:t>
            </a:r>
            <a:r>
              <a:rPr lang="fr-FR" sz="2400" b="1" dirty="0" smtClean="0">
                <a:latin typeface="Aparajita" pitchFamily="34" charset="0"/>
                <a:cs typeface="Aparajita" pitchFamily="34" charset="0"/>
              </a:rPr>
              <a:t> </a:t>
            </a:r>
            <a:r>
              <a:rPr lang="fr-FR" sz="2400" b="1" dirty="0" err="1" smtClean="0">
                <a:latin typeface="Aparajita" pitchFamily="34" charset="0"/>
                <a:cs typeface="Aparajita" pitchFamily="34" charset="0"/>
              </a:rPr>
              <a:t>analysis</a:t>
            </a:r>
            <a:endParaRPr lang="fr-FR" sz="2400" b="1" dirty="0">
              <a:latin typeface="Aparajita" pitchFamily="34" charset="0"/>
              <a:cs typeface="Aparajita" pitchFamily="34" charset="0"/>
            </a:endParaRPr>
          </a:p>
        </p:txBody>
      </p:sp>
      <p:sp>
        <p:nvSpPr>
          <p:cNvPr id="14" name="ZoneTexte 13"/>
          <p:cNvSpPr txBox="1"/>
          <p:nvPr/>
        </p:nvSpPr>
        <p:spPr>
          <a:xfrm>
            <a:off x="214282" y="5786454"/>
            <a:ext cx="4145430" cy="830997"/>
          </a:xfrm>
          <a:prstGeom prst="rect">
            <a:avLst/>
          </a:prstGeom>
          <a:noFill/>
        </p:spPr>
        <p:txBody>
          <a:bodyPr wrap="none" rtlCol="0">
            <a:spAutoFit/>
          </a:bodyPr>
          <a:lstStyle/>
          <a:p>
            <a:r>
              <a:rPr lang="fr-FR" sz="1600" dirty="0" err="1" smtClean="0">
                <a:latin typeface="Times New Roman" pitchFamily="18" charset="0"/>
                <a:cs typeface="Times New Roman" pitchFamily="18" charset="0"/>
              </a:rPr>
              <a:t>Emna</a:t>
            </a:r>
            <a:r>
              <a:rPr lang="fr-FR" sz="1600" dirty="0" smtClean="0">
                <a:latin typeface="Times New Roman" pitchFamily="18" charset="0"/>
                <a:cs typeface="Times New Roman" pitchFamily="18" charset="0"/>
              </a:rPr>
              <a:t> FRIKHA</a:t>
            </a:r>
          </a:p>
          <a:p>
            <a:r>
              <a:rPr lang="fr-FR" sz="1600" dirty="0" err="1" smtClean="0">
                <a:latin typeface="Times New Roman" pitchFamily="18" charset="0"/>
                <a:cs typeface="Times New Roman" pitchFamily="18" charset="0"/>
              </a:rPr>
              <a:t>PhD</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student</a:t>
            </a:r>
            <a:r>
              <a:rPr lang="fr-FR" sz="1600" dirty="0" smtClean="0">
                <a:latin typeface="Times New Roman" pitchFamily="18" charset="0"/>
                <a:cs typeface="Times New Roman" pitchFamily="18" charset="0"/>
              </a:rPr>
              <a:t> in </a:t>
            </a:r>
            <a:r>
              <a:rPr lang="fr-FR" sz="1600" dirty="0" err="1" smtClean="0">
                <a:latin typeface="Times New Roman" pitchFamily="18" charset="0"/>
                <a:cs typeface="Times New Roman" pitchFamily="18" charset="0"/>
              </a:rPr>
              <a:t>urban</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sociology</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Univ</a:t>
            </a:r>
            <a:r>
              <a:rPr lang="fr-FR" sz="1600" dirty="0" smtClean="0">
                <a:latin typeface="Times New Roman" pitchFamily="18" charset="0"/>
                <a:cs typeface="Times New Roman" pitchFamily="18" charset="0"/>
              </a:rPr>
              <a:t>. of Tunis)</a:t>
            </a:r>
          </a:p>
          <a:p>
            <a:r>
              <a:rPr lang="fr-FR" sz="1600" dirty="0" smtClean="0">
                <a:latin typeface="Times New Roman" pitchFamily="18" charset="0"/>
                <a:cs typeface="Times New Roman" pitchFamily="18" charset="0"/>
              </a:rPr>
              <a:t>E-mail: frikha.emna13@gmail.com</a:t>
            </a:r>
            <a:endParaRPr lang="fr-FR" sz="1600" dirty="0">
              <a:latin typeface="Times New Roman" pitchFamily="18" charset="0"/>
              <a:cs typeface="Times New Roman" pitchFamily="18" charset="0"/>
            </a:endParaRPr>
          </a:p>
        </p:txBody>
      </p:sp>
      <p:pic>
        <p:nvPicPr>
          <p:cNvPr id="11" name="Picture 10" descr="C:\Users\User\Desktop\VDU logotipas horizontalus\VDU logo rinkinys HORIZONTALUS_JPG\VDU logo HORIZONTALUS bordo ENG.jpg"/>
          <p:cNvPicPr/>
          <p:nvPr/>
        </p:nvPicPr>
        <p:blipFill>
          <a:blip r:embed="rId5"/>
          <a:srcRect/>
          <a:stretch>
            <a:fillRect/>
          </a:stretch>
        </p:blipFill>
        <p:spPr bwMode="auto">
          <a:xfrm>
            <a:off x="4929190" y="357166"/>
            <a:ext cx="1714512" cy="868607"/>
          </a:xfrm>
          <a:prstGeom prst="rect">
            <a:avLst/>
          </a:prstGeom>
          <a:noFill/>
          <a:ln w="9525">
            <a:noFill/>
            <a:miter lim="800000"/>
            <a:headEnd/>
            <a:tailEnd/>
          </a:ln>
        </p:spPr>
      </p:pic>
      <p:pic>
        <p:nvPicPr>
          <p:cNvPr id="15" name="irc_mi" descr="Résultat de recherche d'images pour &quot;issep ksar said&quot;">
            <a:hlinkClick r:id="rId6"/>
          </p:cNvPr>
          <p:cNvPicPr/>
          <p:nvPr/>
        </p:nvPicPr>
        <p:blipFill>
          <a:blip r:embed="rId7"/>
          <a:srcRect/>
          <a:stretch>
            <a:fillRect/>
          </a:stretch>
        </p:blipFill>
        <p:spPr bwMode="auto">
          <a:xfrm>
            <a:off x="2786050" y="428604"/>
            <a:ext cx="1153258" cy="679938"/>
          </a:xfrm>
          <a:prstGeom prst="rect">
            <a:avLst/>
          </a:prstGeom>
          <a:noFill/>
          <a:ln w="9525">
            <a:noFill/>
            <a:miter lim="800000"/>
            <a:headEnd/>
            <a:tailEnd/>
          </a:ln>
        </p:spPr>
      </p:pic>
      <p:pic>
        <p:nvPicPr>
          <p:cNvPr id="16" name="Image 15" descr="eu-erasmus-logo.png"/>
          <p:cNvPicPr/>
          <p:nvPr/>
        </p:nvPicPr>
        <p:blipFill>
          <a:blip r:embed="rId8"/>
          <a:srcRect/>
          <a:stretch>
            <a:fillRect/>
          </a:stretch>
        </p:blipFill>
        <p:spPr bwMode="auto">
          <a:xfrm>
            <a:off x="6643702" y="571480"/>
            <a:ext cx="1926981" cy="398585"/>
          </a:xfrm>
          <a:prstGeom prst="rect">
            <a:avLst/>
          </a:prstGeom>
          <a:noFill/>
          <a:ln w="9525">
            <a:noFill/>
            <a:miter lim="800000"/>
            <a:headEnd/>
            <a:tailEnd/>
          </a:ln>
        </p:spPr>
      </p:pic>
      <p:pic>
        <p:nvPicPr>
          <p:cNvPr id="18" name="irc_mi" descr="Résultat de recherche d'images pour &quot;nouveau sigle de la république tunisienne&quot;">
            <a:hlinkClick r:id="rId9"/>
          </p:cNvPr>
          <p:cNvPicPr/>
          <p:nvPr/>
        </p:nvPicPr>
        <p:blipFill>
          <a:blip r:embed="rId10" cstate="print"/>
          <a:srcRect/>
          <a:stretch>
            <a:fillRect/>
          </a:stretch>
        </p:blipFill>
        <p:spPr bwMode="auto">
          <a:xfrm>
            <a:off x="4143372" y="285728"/>
            <a:ext cx="642942" cy="954719"/>
          </a:xfrm>
          <a:prstGeom prst="rect">
            <a:avLst/>
          </a:prstGeom>
          <a:noFill/>
          <a:ln w="9525">
            <a:noFill/>
            <a:miter lim="800000"/>
            <a:headEnd/>
            <a:tailEnd/>
          </a:ln>
        </p:spPr>
      </p:pic>
      <p:pic>
        <p:nvPicPr>
          <p:cNvPr id="19" name="irc_mi" descr="Résultat de recherche d'images pour &quot;université de la manouba&quot;">
            <a:hlinkClick r:id="rId11"/>
          </p:cNvPr>
          <p:cNvPicPr/>
          <p:nvPr/>
        </p:nvPicPr>
        <p:blipFill>
          <a:blip r:embed="rId12" cstate="print"/>
          <a:srcRect/>
          <a:stretch>
            <a:fillRect/>
          </a:stretch>
        </p:blipFill>
        <p:spPr bwMode="auto">
          <a:xfrm>
            <a:off x="1857356" y="285728"/>
            <a:ext cx="917699" cy="87190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28596" y="1285860"/>
            <a:ext cx="7467600" cy="4873752"/>
          </a:xfrm>
        </p:spPr>
        <p:txBody>
          <a:bodyPr>
            <a:normAutofit fontScale="92500" lnSpcReduction="10000"/>
          </a:bodyPr>
          <a:lstStyle/>
          <a:p>
            <a:pPr algn="just">
              <a:lnSpc>
                <a:spcPct val="150000"/>
              </a:lnSpc>
              <a:spcBef>
                <a:spcPts val="0"/>
              </a:spcBef>
            </a:pPr>
            <a:r>
              <a:rPr lang="en-US" dirty="0" smtClean="0"/>
              <a:t>The interview guide is based on the idea of space evolution: the traditional system consolidate the relegation of women in the private space, but modern architecture follows the emancipation of women by integrating the public space. So we begin our interview from a domestic sphere perception to arrive to public sphere practices. We notify that the emotions of the interviewed people is significant in spatial cognition and it is an undeniable part in the analysis. </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7567642" cy="857232"/>
          </a:xfrm>
        </p:spPr>
        <p:txBody>
          <a:bodyPr>
            <a:noAutofit/>
          </a:bodyPr>
          <a:lstStyle/>
          <a:p>
            <a:pPr algn="ctr"/>
            <a:r>
              <a:rPr lang="en-US" sz="2400" dirty="0" smtClean="0">
                <a:latin typeface="Aharoni" pitchFamily="2" charset="-79"/>
                <a:cs typeface="Aharoni" pitchFamily="2" charset="-79"/>
              </a:rPr>
              <a:t>Residential areas: mutation between the traditional &amp; the modern system in sprawl area</a:t>
            </a:r>
            <a:endParaRPr lang="en-US" sz="2400" dirty="0">
              <a:latin typeface="Aharoni" pitchFamily="2" charset="-79"/>
              <a:cs typeface="Aharoni" pitchFamily="2" charset="-79"/>
            </a:endParaRPr>
          </a:p>
        </p:txBody>
      </p:sp>
      <p:pic>
        <p:nvPicPr>
          <p:cNvPr id="8" name="Espace réservé du contenu 7"/>
          <p:cNvPicPr>
            <a:picLocks noGrp="1"/>
          </p:cNvPicPr>
          <p:nvPr>
            <p:ph sz="quarter" idx="1"/>
          </p:nvPr>
        </p:nvPicPr>
        <p:blipFill>
          <a:blip r:embed="rId2"/>
          <a:srcRect/>
          <a:stretch>
            <a:fillRect/>
          </a:stretch>
        </p:blipFill>
        <p:spPr bwMode="auto">
          <a:xfrm>
            <a:off x="2500298" y="1142984"/>
            <a:ext cx="4286280" cy="504508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ZoneTexte 8"/>
          <p:cNvSpPr txBox="1"/>
          <p:nvPr/>
        </p:nvSpPr>
        <p:spPr>
          <a:xfrm>
            <a:off x="6143636" y="6550223"/>
            <a:ext cx="1912703" cy="307777"/>
          </a:xfrm>
          <a:prstGeom prst="rect">
            <a:avLst/>
          </a:prstGeom>
          <a:noFill/>
        </p:spPr>
        <p:txBody>
          <a:bodyPr wrap="none" rtlCol="0">
            <a:spAutoFit/>
          </a:bodyPr>
          <a:lstStyle/>
          <a:p>
            <a:r>
              <a:rPr lang="fr-FR" sz="1400" dirty="0" smtClean="0"/>
              <a:t>MEGDICHE T, 2005</a:t>
            </a: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3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plus(out)">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600200"/>
            <a:ext cx="7467600" cy="2614618"/>
          </a:xfrm>
        </p:spPr>
        <p:txBody>
          <a:bodyPr/>
          <a:lstStyle/>
          <a:p>
            <a:pPr algn="just">
              <a:lnSpc>
                <a:spcPct val="150000"/>
              </a:lnSpc>
              <a:spcBef>
                <a:spcPts val="0"/>
              </a:spcBef>
            </a:pPr>
            <a:r>
              <a:rPr lang="en-US" i="1" dirty="0" err="1" smtClean="0"/>
              <a:t>Results’s</a:t>
            </a:r>
            <a:r>
              <a:rPr lang="en-US" i="1" dirty="0" smtClean="0"/>
              <a:t> analysis is based on corpuses qualitative analysis by using the software (</a:t>
            </a:r>
            <a:r>
              <a:rPr lang="en-US" i="1" dirty="0" err="1" smtClean="0"/>
              <a:t>R.temis</a:t>
            </a:r>
            <a:r>
              <a:rPr lang="en-US" i="1" dirty="0" smtClean="0"/>
              <a:t>) and using Adobe Illustrator  for map elaboration .</a:t>
            </a:r>
            <a:endParaRPr lang="fr-FR" dirty="0" smtClean="0"/>
          </a:p>
          <a:p>
            <a:pPr algn="just">
              <a:lnSpc>
                <a:spcPct val="150000"/>
              </a:lnSpc>
              <a:spcBef>
                <a:spcPts val="0"/>
              </a:spcBef>
            </a:pP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rde 40"/>
          <p:cNvSpPr/>
          <p:nvPr/>
        </p:nvSpPr>
        <p:spPr>
          <a:xfrm rot="20484769">
            <a:off x="232446" y="3615822"/>
            <a:ext cx="4363938" cy="3069306"/>
          </a:xfrm>
          <a:prstGeom prst="chord">
            <a:avLst>
              <a:gd name="adj1" fmla="val 2700000"/>
              <a:gd name="adj2" fmla="val 16309467"/>
            </a:avLst>
          </a:prstGeom>
          <a:solidFill>
            <a:srgbClr val="51ADE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33"/>
          <p:cNvSpPr/>
          <p:nvPr/>
        </p:nvSpPr>
        <p:spPr>
          <a:xfrm rot="8970333">
            <a:off x="5660448" y="206403"/>
            <a:ext cx="3351977" cy="2838562"/>
          </a:xfrm>
          <a:custGeom>
            <a:avLst/>
            <a:gdLst>
              <a:gd name="connsiteX0" fmla="*/ 428715 w 2884220"/>
              <a:gd name="connsiteY0" fmla="*/ 1283057 h 2968358"/>
              <a:gd name="connsiteX1" fmla="*/ 443229 w 2884220"/>
              <a:gd name="connsiteY1" fmla="*/ 1326600 h 2968358"/>
              <a:gd name="connsiteX2" fmla="*/ 312601 w 2884220"/>
              <a:gd name="connsiteY2" fmla="*/ 1428200 h 2968358"/>
              <a:gd name="connsiteX3" fmla="*/ 240029 w 2884220"/>
              <a:gd name="connsiteY3" fmla="*/ 1457229 h 2968358"/>
              <a:gd name="connsiteX4" fmla="*/ 269058 w 2884220"/>
              <a:gd name="connsiteY4" fmla="*/ 1733000 h 2968358"/>
              <a:gd name="connsiteX5" fmla="*/ 327115 w 2884220"/>
              <a:gd name="connsiteY5" fmla="*/ 1936200 h 2968358"/>
              <a:gd name="connsiteX6" fmla="*/ 356144 w 2884220"/>
              <a:gd name="connsiteY6" fmla="*/ 2023286 h 2968358"/>
              <a:gd name="connsiteX7" fmla="*/ 486772 w 2884220"/>
              <a:gd name="connsiteY7" fmla="*/ 2284543 h 2968358"/>
              <a:gd name="connsiteX8" fmla="*/ 573858 w 2884220"/>
              <a:gd name="connsiteY8" fmla="*/ 2444200 h 2968358"/>
              <a:gd name="connsiteX9" fmla="*/ 689972 w 2884220"/>
              <a:gd name="connsiteY9" fmla="*/ 2589343 h 2968358"/>
              <a:gd name="connsiteX10" fmla="*/ 748029 w 2884220"/>
              <a:gd name="connsiteY10" fmla="*/ 2632886 h 2968358"/>
              <a:gd name="connsiteX11" fmla="*/ 820601 w 2884220"/>
              <a:gd name="connsiteY11" fmla="*/ 2734486 h 2968358"/>
              <a:gd name="connsiteX12" fmla="*/ 965744 w 2884220"/>
              <a:gd name="connsiteY12" fmla="*/ 2821572 h 2968358"/>
              <a:gd name="connsiteX13" fmla="*/ 1052829 w 2884220"/>
              <a:gd name="connsiteY13" fmla="*/ 2894143 h 2968358"/>
              <a:gd name="connsiteX14" fmla="*/ 1168944 w 2884220"/>
              <a:gd name="connsiteY14" fmla="*/ 2908657 h 2968358"/>
              <a:gd name="connsiteX15" fmla="*/ 1328601 w 2884220"/>
              <a:gd name="connsiteY15" fmla="*/ 2966715 h 2968358"/>
              <a:gd name="connsiteX16" fmla="*/ 1575344 w 2884220"/>
              <a:gd name="connsiteY16" fmla="*/ 2952200 h 2968358"/>
              <a:gd name="connsiteX17" fmla="*/ 1618887 w 2884220"/>
              <a:gd name="connsiteY17" fmla="*/ 2908657 h 2968358"/>
              <a:gd name="connsiteX18" fmla="*/ 1662429 w 2884220"/>
              <a:gd name="connsiteY18" fmla="*/ 2850600 h 2968358"/>
              <a:gd name="connsiteX19" fmla="*/ 1720487 w 2884220"/>
              <a:gd name="connsiteY19" fmla="*/ 2763515 h 2968358"/>
              <a:gd name="connsiteX20" fmla="*/ 1865629 w 2884220"/>
              <a:gd name="connsiteY20" fmla="*/ 2589343 h 2968358"/>
              <a:gd name="connsiteX21" fmla="*/ 1981744 w 2884220"/>
              <a:gd name="connsiteY21" fmla="*/ 2444200 h 2968358"/>
              <a:gd name="connsiteX22" fmla="*/ 2097858 w 2884220"/>
              <a:gd name="connsiteY22" fmla="*/ 2284543 h 2968358"/>
              <a:gd name="connsiteX23" fmla="*/ 2243001 w 2884220"/>
              <a:gd name="connsiteY23" fmla="*/ 2139400 h 2968358"/>
              <a:gd name="connsiteX24" fmla="*/ 2388144 w 2884220"/>
              <a:gd name="connsiteY24" fmla="*/ 2023286 h 2968358"/>
              <a:gd name="connsiteX25" fmla="*/ 2547801 w 2884220"/>
              <a:gd name="connsiteY25" fmla="*/ 1863629 h 2968358"/>
              <a:gd name="connsiteX26" fmla="*/ 2605858 w 2884220"/>
              <a:gd name="connsiteY26" fmla="*/ 1805572 h 2968358"/>
              <a:gd name="connsiteX27" fmla="*/ 2721972 w 2884220"/>
              <a:gd name="connsiteY27" fmla="*/ 1616886 h 2968358"/>
              <a:gd name="connsiteX28" fmla="*/ 2794544 w 2884220"/>
              <a:gd name="connsiteY28" fmla="*/ 1457229 h 2968358"/>
              <a:gd name="connsiteX29" fmla="*/ 2852601 w 2884220"/>
              <a:gd name="connsiteY29" fmla="*/ 1326600 h 2968358"/>
              <a:gd name="connsiteX30" fmla="*/ 2867115 w 2884220"/>
              <a:gd name="connsiteY30" fmla="*/ 1195972 h 2968358"/>
              <a:gd name="connsiteX31" fmla="*/ 2881629 w 2884220"/>
              <a:gd name="connsiteY31" fmla="*/ 1152429 h 2968358"/>
              <a:gd name="connsiteX32" fmla="*/ 2867115 w 2884220"/>
              <a:gd name="connsiteY32" fmla="*/ 891172 h 2968358"/>
              <a:gd name="connsiteX33" fmla="*/ 2823572 w 2884220"/>
              <a:gd name="connsiteY33" fmla="*/ 862143 h 2968358"/>
              <a:gd name="connsiteX34" fmla="*/ 2765515 w 2884220"/>
              <a:gd name="connsiteY34" fmla="*/ 804086 h 2968358"/>
              <a:gd name="connsiteX35" fmla="*/ 2649401 w 2884220"/>
              <a:gd name="connsiteY35" fmla="*/ 746029 h 2968358"/>
              <a:gd name="connsiteX36" fmla="*/ 2591344 w 2884220"/>
              <a:gd name="connsiteY36" fmla="*/ 702486 h 2968358"/>
              <a:gd name="connsiteX37" fmla="*/ 2547801 w 2884220"/>
              <a:gd name="connsiteY37" fmla="*/ 658943 h 2968358"/>
              <a:gd name="connsiteX38" fmla="*/ 2475229 w 2884220"/>
              <a:gd name="connsiteY38" fmla="*/ 629915 h 2968358"/>
              <a:gd name="connsiteX39" fmla="*/ 2373629 w 2884220"/>
              <a:gd name="connsiteY39" fmla="*/ 571857 h 2968358"/>
              <a:gd name="connsiteX40" fmla="*/ 2097858 w 2884220"/>
              <a:gd name="connsiteY40" fmla="*/ 455743 h 2968358"/>
              <a:gd name="connsiteX41" fmla="*/ 1938201 w 2884220"/>
              <a:gd name="connsiteY41" fmla="*/ 383172 h 2968358"/>
              <a:gd name="connsiteX42" fmla="*/ 1589858 w 2884220"/>
              <a:gd name="connsiteY42" fmla="*/ 252543 h 2968358"/>
              <a:gd name="connsiteX43" fmla="*/ 1459229 w 2884220"/>
              <a:gd name="connsiteY43" fmla="*/ 179972 h 2968358"/>
              <a:gd name="connsiteX44" fmla="*/ 1357629 w 2884220"/>
              <a:gd name="connsiteY44" fmla="*/ 92886 h 2968358"/>
              <a:gd name="connsiteX45" fmla="*/ 1241515 w 2884220"/>
              <a:gd name="connsiteY45" fmla="*/ 34829 h 2968358"/>
              <a:gd name="connsiteX46" fmla="*/ 1197972 w 2884220"/>
              <a:gd name="connsiteY46" fmla="*/ 5800 h 2968358"/>
              <a:gd name="connsiteX47" fmla="*/ 1081858 w 2884220"/>
              <a:gd name="connsiteY47" fmla="*/ 78372 h 2968358"/>
              <a:gd name="connsiteX48" fmla="*/ 936715 w 2884220"/>
              <a:gd name="connsiteY48" fmla="*/ 238029 h 2968358"/>
              <a:gd name="connsiteX49" fmla="*/ 835115 w 2884220"/>
              <a:gd name="connsiteY49" fmla="*/ 339629 h 2968358"/>
              <a:gd name="connsiteX50" fmla="*/ 820601 w 2884220"/>
              <a:gd name="connsiteY50" fmla="*/ 397686 h 2968358"/>
              <a:gd name="connsiteX51" fmla="*/ 777058 w 2884220"/>
              <a:gd name="connsiteY51" fmla="*/ 455743 h 2968358"/>
              <a:gd name="connsiteX52" fmla="*/ 704487 w 2884220"/>
              <a:gd name="connsiteY52" fmla="*/ 557343 h 2968358"/>
              <a:gd name="connsiteX53" fmla="*/ 646429 w 2884220"/>
              <a:gd name="connsiteY53" fmla="*/ 629915 h 2968358"/>
              <a:gd name="connsiteX54" fmla="*/ 617401 w 2884220"/>
              <a:gd name="connsiteY54" fmla="*/ 673457 h 2968358"/>
              <a:gd name="connsiteX55" fmla="*/ 530315 w 2884220"/>
              <a:gd name="connsiteY55" fmla="*/ 760543 h 2968358"/>
              <a:gd name="connsiteX56" fmla="*/ 501287 w 2884220"/>
              <a:gd name="connsiteY56" fmla="*/ 804086 h 2968358"/>
              <a:gd name="connsiteX57" fmla="*/ 486772 w 2884220"/>
              <a:gd name="connsiteY57" fmla="*/ 847629 h 2968358"/>
              <a:gd name="connsiteX58" fmla="*/ 428715 w 2884220"/>
              <a:gd name="connsiteY58" fmla="*/ 876657 h 2968358"/>
              <a:gd name="connsiteX59" fmla="*/ 385172 w 2884220"/>
              <a:gd name="connsiteY59" fmla="*/ 905686 h 2968358"/>
              <a:gd name="connsiteX60" fmla="*/ 356144 w 2884220"/>
              <a:gd name="connsiteY60" fmla="*/ 949229 h 2968358"/>
              <a:gd name="connsiteX61" fmla="*/ 240029 w 2884220"/>
              <a:gd name="connsiteY61" fmla="*/ 1036315 h 2968358"/>
              <a:gd name="connsiteX62" fmla="*/ 196487 w 2884220"/>
              <a:gd name="connsiteY62" fmla="*/ 1079857 h 2968358"/>
              <a:gd name="connsiteX63" fmla="*/ 181972 w 2884220"/>
              <a:gd name="connsiteY63" fmla="*/ 1123400 h 2968358"/>
              <a:gd name="connsiteX64" fmla="*/ 123915 w 2884220"/>
              <a:gd name="connsiteY64" fmla="*/ 1210486 h 2968358"/>
              <a:gd name="connsiteX65" fmla="*/ 65858 w 2884220"/>
              <a:gd name="connsiteY65" fmla="*/ 1341115 h 2968358"/>
              <a:gd name="connsiteX66" fmla="*/ 22315 w 2884220"/>
              <a:gd name="connsiteY66" fmla="*/ 1399172 h 2968358"/>
              <a:gd name="connsiteX67" fmla="*/ 7801 w 2884220"/>
              <a:gd name="connsiteY67" fmla="*/ 1471743 h 2968358"/>
              <a:gd name="connsiteX68" fmla="*/ 51344 w 2884220"/>
              <a:gd name="connsiteY68" fmla="*/ 1486257 h 2968358"/>
              <a:gd name="connsiteX69" fmla="*/ 138429 w 2884220"/>
              <a:gd name="connsiteY69" fmla="*/ 1457229 h 2968358"/>
              <a:gd name="connsiteX70" fmla="*/ 225515 w 2884220"/>
              <a:gd name="connsiteY70" fmla="*/ 1413686 h 2968358"/>
              <a:gd name="connsiteX71" fmla="*/ 240029 w 2884220"/>
              <a:gd name="connsiteY71" fmla="*/ 1428200 h 2968358"/>
              <a:gd name="connsiteX72" fmla="*/ 428715 w 2884220"/>
              <a:gd name="connsiteY72" fmla="*/ 1283057 h 296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4220" h="2968358">
                <a:moveTo>
                  <a:pt x="428715" y="1283057"/>
                </a:moveTo>
                <a:cubicBezTo>
                  <a:pt x="433553" y="1297571"/>
                  <a:pt x="450659" y="1313226"/>
                  <a:pt x="443229" y="1326600"/>
                </a:cubicBezTo>
                <a:cubicBezTo>
                  <a:pt x="398727" y="1406704"/>
                  <a:pt x="375188" y="1407338"/>
                  <a:pt x="312601" y="1428200"/>
                </a:cubicBezTo>
                <a:cubicBezTo>
                  <a:pt x="275694" y="1403596"/>
                  <a:pt x="246298" y="1363196"/>
                  <a:pt x="240029" y="1457229"/>
                </a:cubicBezTo>
                <a:cubicBezTo>
                  <a:pt x="239265" y="1468688"/>
                  <a:pt x="261646" y="1700387"/>
                  <a:pt x="269058" y="1733000"/>
                </a:cubicBezTo>
                <a:cubicBezTo>
                  <a:pt x="284670" y="1801692"/>
                  <a:pt x="304839" y="1869371"/>
                  <a:pt x="327115" y="1936200"/>
                </a:cubicBezTo>
                <a:cubicBezTo>
                  <a:pt x="336791" y="1965229"/>
                  <a:pt x="343717" y="1995324"/>
                  <a:pt x="356144" y="2023286"/>
                </a:cubicBezTo>
                <a:lnTo>
                  <a:pt x="486772" y="2284543"/>
                </a:lnTo>
                <a:cubicBezTo>
                  <a:pt x="509931" y="2330860"/>
                  <a:pt x="542302" y="2401169"/>
                  <a:pt x="573858" y="2444200"/>
                </a:cubicBezTo>
                <a:cubicBezTo>
                  <a:pt x="610498" y="2494163"/>
                  <a:pt x="640406" y="2552168"/>
                  <a:pt x="689972" y="2589343"/>
                </a:cubicBezTo>
                <a:lnTo>
                  <a:pt x="748029" y="2632886"/>
                </a:lnTo>
                <a:cubicBezTo>
                  <a:pt x="771643" y="2680114"/>
                  <a:pt x="775604" y="2703334"/>
                  <a:pt x="820601" y="2734486"/>
                </a:cubicBezTo>
                <a:cubicBezTo>
                  <a:pt x="866990" y="2766602"/>
                  <a:pt x="925848" y="2781676"/>
                  <a:pt x="965744" y="2821572"/>
                </a:cubicBezTo>
                <a:cubicBezTo>
                  <a:pt x="982982" y="2838810"/>
                  <a:pt x="1025045" y="2886566"/>
                  <a:pt x="1052829" y="2894143"/>
                </a:cubicBezTo>
                <a:cubicBezTo>
                  <a:pt x="1090461" y="2904406"/>
                  <a:pt x="1130239" y="2903819"/>
                  <a:pt x="1168944" y="2908657"/>
                </a:cubicBezTo>
                <a:cubicBezTo>
                  <a:pt x="1280746" y="2945925"/>
                  <a:pt x="1227619" y="2926322"/>
                  <a:pt x="1328601" y="2966715"/>
                </a:cubicBezTo>
                <a:cubicBezTo>
                  <a:pt x="1410849" y="2961877"/>
                  <a:pt x="1494554" y="2968358"/>
                  <a:pt x="1575344" y="2952200"/>
                </a:cubicBezTo>
                <a:cubicBezTo>
                  <a:pt x="1595472" y="2948174"/>
                  <a:pt x="1605529" y="2924242"/>
                  <a:pt x="1618887" y="2908657"/>
                </a:cubicBezTo>
                <a:cubicBezTo>
                  <a:pt x="1634630" y="2890290"/>
                  <a:pt x="1648557" y="2870417"/>
                  <a:pt x="1662429" y="2850600"/>
                </a:cubicBezTo>
                <a:cubicBezTo>
                  <a:pt x="1682436" y="2822019"/>
                  <a:pt x="1695818" y="2788185"/>
                  <a:pt x="1720487" y="2763515"/>
                </a:cubicBezTo>
                <a:cubicBezTo>
                  <a:pt x="1805060" y="2678940"/>
                  <a:pt x="1745984" y="2741618"/>
                  <a:pt x="1865629" y="2589343"/>
                </a:cubicBezTo>
                <a:cubicBezTo>
                  <a:pt x="1865644" y="2589324"/>
                  <a:pt x="1981731" y="2444220"/>
                  <a:pt x="1981744" y="2444200"/>
                </a:cubicBezTo>
                <a:cubicBezTo>
                  <a:pt x="2019513" y="2387547"/>
                  <a:pt x="2051281" y="2334447"/>
                  <a:pt x="2097858" y="2284543"/>
                </a:cubicBezTo>
                <a:cubicBezTo>
                  <a:pt x="2144543" y="2234523"/>
                  <a:pt x="2189573" y="2182142"/>
                  <a:pt x="2243001" y="2139400"/>
                </a:cubicBezTo>
                <a:cubicBezTo>
                  <a:pt x="2291382" y="2100695"/>
                  <a:pt x="2344333" y="2067097"/>
                  <a:pt x="2388144" y="2023286"/>
                </a:cubicBezTo>
                <a:lnTo>
                  <a:pt x="2547801" y="1863629"/>
                </a:lnTo>
                <a:cubicBezTo>
                  <a:pt x="2567153" y="1844277"/>
                  <a:pt x="2590677" y="1828344"/>
                  <a:pt x="2605858" y="1805572"/>
                </a:cubicBezTo>
                <a:cubicBezTo>
                  <a:pt x="2646386" y="1744780"/>
                  <a:pt x="2689947" y="1680936"/>
                  <a:pt x="2721972" y="1616886"/>
                </a:cubicBezTo>
                <a:cubicBezTo>
                  <a:pt x="2828334" y="1404162"/>
                  <a:pt x="2712386" y="1642085"/>
                  <a:pt x="2794544" y="1457229"/>
                </a:cubicBezTo>
                <a:cubicBezTo>
                  <a:pt x="2875899" y="1274181"/>
                  <a:pt x="2766556" y="1541711"/>
                  <a:pt x="2852601" y="1326600"/>
                </a:cubicBezTo>
                <a:cubicBezTo>
                  <a:pt x="2857439" y="1283057"/>
                  <a:pt x="2859913" y="1239187"/>
                  <a:pt x="2867115" y="1195972"/>
                </a:cubicBezTo>
                <a:cubicBezTo>
                  <a:pt x="2869630" y="1180881"/>
                  <a:pt x="2881629" y="1167728"/>
                  <a:pt x="2881629" y="1152429"/>
                </a:cubicBezTo>
                <a:cubicBezTo>
                  <a:pt x="2881629" y="1065209"/>
                  <a:pt x="2884220" y="976698"/>
                  <a:pt x="2867115" y="891172"/>
                </a:cubicBezTo>
                <a:cubicBezTo>
                  <a:pt x="2863694" y="874067"/>
                  <a:pt x="2836817" y="873496"/>
                  <a:pt x="2823572" y="862143"/>
                </a:cubicBezTo>
                <a:cubicBezTo>
                  <a:pt x="2802792" y="844332"/>
                  <a:pt x="2788287" y="819267"/>
                  <a:pt x="2765515" y="804086"/>
                </a:cubicBezTo>
                <a:cubicBezTo>
                  <a:pt x="2729510" y="780082"/>
                  <a:pt x="2684019" y="771993"/>
                  <a:pt x="2649401" y="746029"/>
                </a:cubicBezTo>
                <a:cubicBezTo>
                  <a:pt x="2630049" y="731515"/>
                  <a:pt x="2609711" y="718229"/>
                  <a:pt x="2591344" y="702486"/>
                </a:cubicBezTo>
                <a:cubicBezTo>
                  <a:pt x="2575759" y="689128"/>
                  <a:pt x="2565207" y="669822"/>
                  <a:pt x="2547801" y="658943"/>
                </a:cubicBezTo>
                <a:cubicBezTo>
                  <a:pt x="2525707" y="645135"/>
                  <a:pt x="2498532" y="641567"/>
                  <a:pt x="2475229" y="629915"/>
                </a:cubicBezTo>
                <a:cubicBezTo>
                  <a:pt x="2440341" y="612471"/>
                  <a:pt x="2408517" y="589301"/>
                  <a:pt x="2373629" y="571857"/>
                </a:cubicBezTo>
                <a:cubicBezTo>
                  <a:pt x="2264751" y="517417"/>
                  <a:pt x="2211386" y="504398"/>
                  <a:pt x="2097858" y="455743"/>
                </a:cubicBezTo>
                <a:cubicBezTo>
                  <a:pt x="2044126" y="432715"/>
                  <a:pt x="1992938" y="403698"/>
                  <a:pt x="1938201" y="383172"/>
                </a:cubicBezTo>
                <a:cubicBezTo>
                  <a:pt x="1651824" y="275781"/>
                  <a:pt x="1846571" y="380899"/>
                  <a:pt x="1589858" y="252543"/>
                </a:cubicBezTo>
                <a:cubicBezTo>
                  <a:pt x="1545305" y="230267"/>
                  <a:pt x="1500276" y="208191"/>
                  <a:pt x="1459229" y="179972"/>
                </a:cubicBezTo>
                <a:cubicBezTo>
                  <a:pt x="1422472" y="154702"/>
                  <a:pt x="1393313" y="119649"/>
                  <a:pt x="1357629" y="92886"/>
                </a:cubicBezTo>
                <a:cubicBezTo>
                  <a:pt x="1302786" y="51754"/>
                  <a:pt x="1295092" y="52687"/>
                  <a:pt x="1241515" y="34829"/>
                </a:cubicBezTo>
                <a:cubicBezTo>
                  <a:pt x="1227001" y="25153"/>
                  <a:pt x="1215179" y="8668"/>
                  <a:pt x="1197972" y="5800"/>
                </a:cubicBezTo>
                <a:cubicBezTo>
                  <a:pt x="1163172" y="0"/>
                  <a:pt x="1089166" y="71728"/>
                  <a:pt x="1081858" y="78372"/>
                </a:cubicBezTo>
                <a:cubicBezTo>
                  <a:pt x="930300" y="216151"/>
                  <a:pt x="1052538" y="111676"/>
                  <a:pt x="936715" y="238029"/>
                </a:cubicBezTo>
                <a:cubicBezTo>
                  <a:pt x="904351" y="273335"/>
                  <a:pt x="835115" y="339629"/>
                  <a:pt x="835115" y="339629"/>
                </a:cubicBezTo>
                <a:cubicBezTo>
                  <a:pt x="830277" y="358981"/>
                  <a:pt x="829522" y="379844"/>
                  <a:pt x="820601" y="397686"/>
                </a:cubicBezTo>
                <a:cubicBezTo>
                  <a:pt x="809783" y="419323"/>
                  <a:pt x="791118" y="436058"/>
                  <a:pt x="777058" y="455743"/>
                </a:cubicBezTo>
                <a:cubicBezTo>
                  <a:pt x="670911" y="604348"/>
                  <a:pt x="846830" y="367550"/>
                  <a:pt x="704487" y="557343"/>
                </a:cubicBezTo>
                <a:cubicBezTo>
                  <a:pt x="676229" y="642112"/>
                  <a:pt x="712081" y="564263"/>
                  <a:pt x="646429" y="629915"/>
                </a:cubicBezTo>
                <a:cubicBezTo>
                  <a:pt x="634094" y="642250"/>
                  <a:pt x="628990" y="660419"/>
                  <a:pt x="617401" y="673457"/>
                </a:cubicBezTo>
                <a:cubicBezTo>
                  <a:pt x="590127" y="704140"/>
                  <a:pt x="553087" y="726385"/>
                  <a:pt x="530315" y="760543"/>
                </a:cubicBezTo>
                <a:cubicBezTo>
                  <a:pt x="520639" y="775057"/>
                  <a:pt x="509088" y="788484"/>
                  <a:pt x="501287" y="804086"/>
                </a:cubicBezTo>
                <a:cubicBezTo>
                  <a:pt x="494445" y="817770"/>
                  <a:pt x="497590" y="836811"/>
                  <a:pt x="486772" y="847629"/>
                </a:cubicBezTo>
                <a:cubicBezTo>
                  <a:pt x="471473" y="862928"/>
                  <a:pt x="447501" y="865922"/>
                  <a:pt x="428715" y="876657"/>
                </a:cubicBezTo>
                <a:cubicBezTo>
                  <a:pt x="413569" y="885312"/>
                  <a:pt x="399686" y="896010"/>
                  <a:pt x="385172" y="905686"/>
                </a:cubicBezTo>
                <a:cubicBezTo>
                  <a:pt x="375496" y="920200"/>
                  <a:pt x="369110" y="937560"/>
                  <a:pt x="356144" y="949229"/>
                </a:cubicBezTo>
                <a:cubicBezTo>
                  <a:pt x="320183" y="981594"/>
                  <a:pt x="274240" y="1002104"/>
                  <a:pt x="240029" y="1036315"/>
                </a:cubicBezTo>
                <a:lnTo>
                  <a:pt x="196487" y="1079857"/>
                </a:lnTo>
                <a:cubicBezTo>
                  <a:pt x="191649" y="1094371"/>
                  <a:pt x="189402" y="1110026"/>
                  <a:pt x="181972" y="1123400"/>
                </a:cubicBezTo>
                <a:cubicBezTo>
                  <a:pt x="165029" y="1153898"/>
                  <a:pt x="136872" y="1178093"/>
                  <a:pt x="123915" y="1210486"/>
                </a:cubicBezTo>
                <a:cubicBezTo>
                  <a:pt x="108622" y="1248720"/>
                  <a:pt x="88459" y="1304954"/>
                  <a:pt x="65858" y="1341115"/>
                </a:cubicBezTo>
                <a:cubicBezTo>
                  <a:pt x="53037" y="1361628"/>
                  <a:pt x="36829" y="1379820"/>
                  <a:pt x="22315" y="1399172"/>
                </a:cubicBezTo>
                <a:cubicBezTo>
                  <a:pt x="17477" y="1423362"/>
                  <a:pt x="0" y="1448340"/>
                  <a:pt x="7801" y="1471743"/>
                </a:cubicBezTo>
                <a:cubicBezTo>
                  <a:pt x="12639" y="1486257"/>
                  <a:pt x="36138" y="1487947"/>
                  <a:pt x="51344" y="1486257"/>
                </a:cubicBezTo>
                <a:cubicBezTo>
                  <a:pt x="81755" y="1482878"/>
                  <a:pt x="138429" y="1457229"/>
                  <a:pt x="138429" y="1457229"/>
                </a:cubicBezTo>
                <a:cubicBezTo>
                  <a:pt x="160445" y="1442551"/>
                  <a:pt x="195468" y="1413686"/>
                  <a:pt x="225515" y="1413686"/>
                </a:cubicBezTo>
                <a:cubicBezTo>
                  <a:pt x="232357" y="1413686"/>
                  <a:pt x="235191" y="1423362"/>
                  <a:pt x="240029" y="1428200"/>
                </a:cubicBezTo>
                <a:lnTo>
                  <a:pt x="428715" y="1283057"/>
                </a:lnTo>
                <a:close/>
              </a:path>
            </a:pathLst>
          </a:custGeom>
          <a:solidFill>
            <a:srgbClr val="1A76A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4"/>
          <p:cNvSpPr/>
          <p:nvPr/>
        </p:nvSpPr>
        <p:spPr>
          <a:xfrm>
            <a:off x="702713" y="4976647"/>
            <a:ext cx="2013414" cy="12639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fr-FR" sz="2100" kern="1200"/>
          </a:p>
        </p:txBody>
      </p:sp>
      <p:grpSp>
        <p:nvGrpSpPr>
          <p:cNvPr id="7" name="Groupe 6"/>
          <p:cNvGrpSpPr/>
          <p:nvPr/>
        </p:nvGrpSpPr>
        <p:grpSpPr>
          <a:xfrm>
            <a:off x="4000496" y="4857760"/>
            <a:ext cx="1143008" cy="1214446"/>
            <a:chOff x="1470160" y="1637947"/>
            <a:chExt cx="788104" cy="788104"/>
          </a:xfrm>
          <a:solidFill>
            <a:srgbClr val="FFC000"/>
          </a:solidFill>
        </p:grpSpPr>
        <p:sp>
          <p:nvSpPr>
            <p:cNvPr id="11" name="Plus 10"/>
            <p:cNvSpPr/>
            <p:nvPr/>
          </p:nvSpPr>
          <p:spPr>
            <a:xfrm>
              <a:off x="1470160" y="1637947"/>
              <a:ext cx="788104" cy="788104"/>
            </a:xfrm>
            <a:prstGeom prst="mathPlus">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Plus 6"/>
            <p:cNvSpPr/>
            <p:nvPr/>
          </p:nvSpPr>
          <p:spPr>
            <a:xfrm>
              <a:off x="1574623" y="1939318"/>
              <a:ext cx="579178" cy="1853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p:txBody>
        </p:sp>
      </p:grpSp>
      <p:sp>
        <p:nvSpPr>
          <p:cNvPr id="15" name="ZoneTexte 14"/>
          <p:cNvSpPr txBox="1"/>
          <p:nvPr/>
        </p:nvSpPr>
        <p:spPr>
          <a:xfrm rot="660251">
            <a:off x="335033" y="4939160"/>
            <a:ext cx="3359387" cy="954107"/>
          </a:xfrm>
          <a:prstGeom prst="rect">
            <a:avLst/>
          </a:prstGeom>
          <a:noFill/>
        </p:spPr>
        <p:txBody>
          <a:bodyPr wrap="square" rtlCol="0">
            <a:spAutoFit/>
          </a:bodyPr>
          <a:lstStyle/>
          <a:p>
            <a:r>
              <a:rPr lang="en-US" sz="2800" i="1" dirty="0" smtClean="0">
                <a:latin typeface="Arial" pitchFamily="34" charset="0"/>
                <a:cs typeface="Arial" pitchFamily="34" charset="0"/>
              </a:rPr>
              <a:t>corpus qualitative analysis (</a:t>
            </a:r>
            <a:r>
              <a:rPr lang="en-US" sz="2800" i="1" dirty="0" err="1" smtClean="0">
                <a:latin typeface="Arial" pitchFamily="34" charset="0"/>
                <a:cs typeface="Arial" pitchFamily="34" charset="0"/>
              </a:rPr>
              <a:t>R.temis</a:t>
            </a:r>
            <a:r>
              <a:rPr lang="en-US" sz="2800" i="1" dirty="0" smtClean="0">
                <a:latin typeface="Arial" pitchFamily="34" charset="0"/>
                <a:cs typeface="Arial" pitchFamily="34" charset="0"/>
              </a:rPr>
              <a:t>) </a:t>
            </a:r>
            <a:endParaRPr lang="fr-FR" sz="2800" dirty="0">
              <a:latin typeface="Arial" pitchFamily="34" charset="0"/>
              <a:cs typeface="Arial" pitchFamily="34" charset="0"/>
            </a:endParaRPr>
          </a:p>
        </p:txBody>
      </p:sp>
      <p:grpSp>
        <p:nvGrpSpPr>
          <p:cNvPr id="30" name="Groupe 29"/>
          <p:cNvGrpSpPr/>
          <p:nvPr/>
        </p:nvGrpSpPr>
        <p:grpSpPr>
          <a:xfrm>
            <a:off x="0" y="214290"/>
            <a:ext cx="3286116" cy="2030172"/>
            <a:chOff x="0" y="142876"/>
            <a:chExt cx="2847400" cy="2030172"/>
          </a:xfrm>
          <a:solidFill>
            <a:srgbClr val="1A76AE"/>
          </a:solidFill>
        </p:grpSpPr>
        <p:sp>
          <p:nvSpPr>
            <p:cNvPr id="20" name="Ellipse 19"/>
            <p:cNvSpPr/>
            <p:nvPr/>
          </p:nvSpPr>
          <p:spPr>
            <a:xfrm>
              <a:off x="0" y="142876"/>
              <a:ext cx="2847400" cy="1787428"/>
            </a:xfrm>
            <a:prstGeom prst="ellipse">
              <a:avLst/>
            </a:prstGeom>
            <a:grp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571472" y="357166"/>
              <a:ext cx="1928825" cy="1815882"/>
            </a:xfrm>
            <a:prstGeom prst="rect">
              <a:avLst/>
            </a:prstGeom>
            <a:noFill/>
            <a:ln>
              <a:noFill/>
            </a:ln>
          </p:spPr>
          <p:txBody>
            <a:bodyPr wrap="square">
              <a:spAutoFit/>
            </a:bodyPr>
            <a:lstStyle/>
            <a:p>
              <a:pPr lvl="0" algn="ctr"/>
              <a:r>
                <a:rPr lang="fr-FR" sz="2800" b="1" i="1" dirty="0" err="1" smtClean="0">
                  <a:solidFill>
                    <a:srgbClr val="FFC000"/>
                  </a:solidFill>
                </a:rPr>
                <a:t>Domestic</a:t>
              </a:r>
              <a:r>
                <a:rPr lang="fr-FR" sz="2800" b="1" i="1" dirty="0" smtClean="0">
                  <a:solidFill>
                    <a:srgbClr val="FFC000"/>
                  </a:solidFill>
                </a:rPr>
                <a:t> </a:t>
              </a:r>
              <a:r>
                <a:rPr lang="fr-FR" sz="2800" b="1" dirty="0" smtClean="0">
                  <a:solidFill>
                    <a:srgbClr val="FFC000"/>
                  </a:solidFill>
                </a:rPr>
                <a:t>sphere perception</a:t>
              </a:r>
              <a:endParaRPr lang="fr-FR" sz="2800" b="1" dirty="0">
                <a:solidFill>
                  <a:srgbClr val="FFC000"/>
                </a:solidFill>
              </a:endParaRPr>
            </a:p>
          </p:txBody>
        </p:sp>
      </p:grpSp>
      <p:grpSp>
        <p:nvGrpSpPr>
          <p:cNvPr id="23" name="Groupe 22"/>
          <p:cNvGrpSpPr/>
          <p:nvPr/>
        </p:nvGrpSpPr>
        <p:grpSpPr>
          <a:xfrm rot="18407020">
            <a:off x="1838094" y="1794686"/>
            <a:ext cx="1188720" cy="1260954"/>
            <a:chOff x="4143404" y="2143145"/>
            <a:chExt cx="1188720" cy="1188720"/>
          </a:xfrm>
          <a:solidFill>
            <a:srgbClr val="FFC000"/>
          </a:solidFill>
        </p:grpSpPr>
        <p:sp>
          <p:nvSpPr>
            <p:cNvPr id="24" name="Flèche vers le bas 23"/>
            <p:cNvSpPr/>
            <p:nvPr/>
          </p:nvSpPr>
          <p:spPr>
            <a:xfrm>
              <a:off x="4143404" y="2143145"/>
              <a:ext cx="1188720" cy="1188720"/>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Flèche vers le bas 4"/>
            <p:cNvSpPr/>
            <p:nvPr/>
          </p:nvSpPr>
          <p:spPr>
            <a:xfrm>
              <a:off x="4410866" y="2143145"/>
              <a:ext cx="653796" cy="89451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rtl="0">
                <a:lnSpc>
                  <a:spcPct val="90000"/>
                </a:lnSpc>
                <a:spcBef>
                  <a:spcPct val="0"/>
                </a:spcBef>
                <a:spcAft>
                  <a:spcPct val="35000"/>
                </a:spcAft>
              </a:pPr>
              <a:endParaRPr lang="fr-FR" sz="3600" kern="1200" dirty="0"/>
            </a:p>
          </p:txBody>
        </p:sp>
      </p:grpSp>
      <p:sp>
        <p:nvSpPr>
          <p:cNvPr id="28" name="Rectangle 27"/>
          <p:cNvSpPr/>
          <p:nvPr/>
        </p:nvSpPr>
        <p:spPr>
          <a:xfrm>
            <a:off x="6215074" y="857232"/>
            <a:ext cx="2928926"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fr-FR" sz="3700" i="1" kern="1200" dirty="0" smtClean="0">
                <a:solidFill>
                  <a:srgbClr val="FFC000"/>
                </a:solidFill>
              </a:rPr>
              <a:t>Public</a:t>
            </a:r>
            <a:r>
              <a:rPr lang="fr-FR" sz="3700" kern="1200" dirty="0" smtClean="0">
                <a:solidFill>
                  <a:srgbClr val="FFC000"/>
                </a:solidFill>
              </a:rPr>
              <a:t> space practices</a:t>
            </a:r>
            <a:endParaRPr lang="fr-FR" sz="3700" kern="1200" dirty="0">
              <a:solidFill>
                <a:srgbClr val="FFC000"/>
              </a:solidFill>
            </a:endParaRPr>
          </a:p>
        </p:txBody>
      </p:sp>
      <p:grpSp>
        <p:nvGrpSpPr>
          <p:cNvPr id="35" name="Groupe 34"/>
          <p:cNvGrpSpPr/>
          <p:nvPr/>
        </p:nvGrpSpPr>
        <p:grpSpPr>
          <a:xfrm rot="17639583">
            <a:off x="3266721" y="2151675"/>
            <a:ext cx="1188720" cy="1260954"/>
            <a:chOff x="4143404" y="2143145"/>
            <a:chExt cx="1188720" cy="1188720"/>
          </a:xfrm>
          <a:solidFill>
            <a:srgbClr val="FFC000"/>
          </a:solidFill>
        </p:grpSpPr>
        <p:sp>
          <p:nvSpPr>
            <p:cNvPr id="36" name="Flèche vers le bas 35"/>
            <p:cNvSpPr/>
            <p:nvPr/>
          </p:nvSpPr>
          <p:spPr>
            <a:xfrm>
              <a:off x="4143404" y="2143145"/>
              <a:ext cx="1188720" cy="1188720"/>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Flèche vers le bas 4"/>
            <p:cNvSpPr/>
            <p:nvPr/>
          </p:nvSpPr>
          <p:spPr>
            <a:xfrm>
              <a:off x="4410866" y="2143145"/>
              <a:ext cx="653796" cy="89451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rtl="0">
                <a:lnSpc>
                  <a:spcPct val="90000"/>
                </a:lnSpc>
                <a:spcBef>
                  <a:spcPct val="0"/>
                </a:spcBef>
                <a:spcAft>
                  <a:spcPct val="35000"/>
                </a:spcAft>
              </a:pPr>
              <a:endParaRPr lang="fr-FR" sz="3600" kern="1200" dirty="0"/>
            </a:p>
          </p:txBody>
        </p:sp>
      </p:grpSp>
      <p:grpSp>
        <p:nvGrpSpPr>
          <p:cNvPr id="38" name="Groupe 37"/>
          <p:cNvGrpSpPr/>
          <p:nvPr/>
        </p:nvGrpSpPr>
        <p:grpSpPr>
          <a:xfrm rot="15889398">
            <a:off x="4791507" y="2260904"/>
            <a:ext cx="1330004" cy="1217525"/>
            <a:chOff x="4143404" y="2143145"/>
            <a:chExt cx="1188720" cy="1188720"/>
          </a:xfrm>
          <a:solidFill>
            <a:srgbClr val="FFC000"/>
          </a:solidFill>
        </p:grpSpPr>
        <p:sp>
          <p:nvSpPr>
            <p:cNvPr id="39" name="Flèche vers le bas 38"/>
            <p:cNvSpPr/>
            <p:nvPr/>
          </p:nvSpPr>
          <p:spPr>
            <a:xfrm>
              <a:off x="4143404" y="2143145"/>
              <a:ext cx="1188720" cy="1188720"/>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lèche vers le bas 4"/>
            <p:cNvSpPr/>
            <p:nvPr/>
          </p:nvSpPr>
          <p:spPr>
            <a:xfrm>
              <a:off x="4410866" y="2143145"/>
              <a:ext cx="653796" cy="894512"/>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rtl="0">
                <a:lnSpc>
                  <a:spcPct val="90000"/>
                </a:lnSpc>
                <a:spcBef>
                  <a:spcPct val="0"/>
                </a:spcBef>
                <a:spcAft>
                  <a:spcPct val="35000"/>
                </a:spcAft>
              </a:pPr>
              <a:endParaRPr lang="fr-FR" sz="3600" kern="1200" dirty="0"/>
            </a:p>
          </p:txBody>
        </p:sp>
      </p:grpSp>
      <p:sp>
        <p:nvSpPr>
          <p:cNvPr id="42" name="Corde 41"/>
          <p:cNvSpPr/>
          <p:nvPr/>
        </p:nvSpPr>
        <p:spPr>
          <a:xfrm rot="802360" flipH="1">
            <a:off x="4371650" y="3569356"/>
            <a:ext cx="4670496" cy="3139298"/>
          </a:xfrm>
          <a:prstGeom prst="chord">
            <a:avLst/>
          </a:prstGeom>
          <a:solidFill>
            <a:srgbClr val="51ADE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rot="20755189">
            <a:off x="5744045" y="5064331"/>
            <a:ext cx="3142653" cy="954107"/>
          </a:xfrm>
          <a:prstGeom prst="rect">
            <a:avLst/>
          </a:prstGeom>
        </p:spPr>
        <p:txBody>
          <a:bodyPr wrap="square">
            <a:spAutoFit/>
          </a:bodyPr>
          <a:lstStyle/>
          <a:p>
            <a:r>
              <a:rPr lang="en-US" sz="2800" i="1" dirty="0" smtClean="0">
                <a:latin typeface="Arial" pitchFamily="34" charset="0"/>
                <a:cs typeface="Arial" pitchFamily="34" charset="0"/>
              </a:rPr>
              <a:t>map’s elaboration (Adobe Illustrator).</a:t>
            </a:r>
            <a:endParaRPr lang="fr-FR" sz="2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plus(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3" presetClass="entr" presetSubtype="32"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plus(out)">
                                      <p:cBhvr>
                                        <p:cTn id="24" dur="2000"/>
                                        <p:tgtEl>
                                          <p:spTgt spid="34"/>
                                        </p:tgtEl>
                                      </p:cBhvr>
                                    </p:animEffec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childTnLst>
                          </p:cTn>
                        </p:par>
                        <p:par>
                          <p:cTn id="32" fill="hold">
                            <p:stCondLst>
                              <p:cond delay="0"/>
                            </p:stCondLst>
                            <p:childTnLst>
                              <p:par>
                                <p:cTn id="33" presetID="21" presetClass="entr" presetSubtype="2"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2)">
                                      <p:cBhvr>
                                        <p:cTn id="35" dur="1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plus(in)">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heel(2)">
                                      <p:cBhvr>
                                        <p:cTn id="45" dur="1000"/>
                                        <p:tgtEl>
                                          <p:spTgt spid="42"/>
                                        </p:tgtEl>
                                      </p:cBhvr>
                                    </p:animEffect>
                                  </p:child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4" grpId="0" animBg="1"/>
      <p:bldP spid="15" grpId="0"/>
      <p:bldP spid="28" grpId="0"/>
      <p:bldP spid="42"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500034" y="714356"/>
            <a:ext cx="7467600" cy="5500726"/>
          </a:xfrm>
          <a:prstGeom prst="roundRect">
            <a:avLst/>
          </a:prstGeom>
        </p:spPr>
        <p:style>
          <a:lnRef idx="2">
            <a:schemeClr val="accent1"/>
          </a:lnRef>
          <a:fillRef idx="1">
            <a:schemeClr val="lt1"/>
          </a:fillRef>
          <a:effectRef idx="0">
            <a:schemeClr val="accent1"/>
          </a:effectRef>
          <a:fontRef idx="minor">
            <a:schemeClr val="dk1"/>
          </a:fontRef>
        </p:style>
        <p:txBody>
          <a:bodyPr/>
          <a:lstStyle/>
          <a:p>
            <a:pPr algn="ctr"/>
            <a:endParaRPr lang="fr-FR" dirty="0" smtClean="0"/>
          </a:p>
          <a:p>
            <a:pPr algn="ctr"/>
            <a:endParaRPr lang="fr-FR" dirty="0" smtClean="0"/>
          </a:p>
          <a:p>
            <a:pPr algn="ctr">
              <a:buNone/>
            </a:pPr>
            <a:endParaRPr lang="fr-FR" dirty="0" smtClean="0"/>
          </a:p>
          <a:p>
            <a:pPr algn="ctr">
              <a:buNone/>
            </a:pPr>
            <a:endParaRPr lang="fr-FR" dirty="0" smtClean="0"/>
          </a:p>
          <a:p>
            <a:pPr algn="ctr">
              <a:buNone/>
            </a:pPr>
            <a:r>
              <a:rPr lang="fr-FR" sz="6600" dirty="0" err="1" smtClean="0">
                <a:latin typeface="Algerian" pitchFamily="82" charset="0"/>
              </a:rPr>
              <a:t>Results</a:t>
            </a:r>
            <a:r>
              <a:rPr lang="fr-FR" sz="6600" dirty="0" smtClean="0">
                <a:latin typeface="Algerian" pitchFamily="82" charset="0"/>
              </a:rPr>
              <a:t> </a:t>
            </a:r>
            <a:endParaRPr lang="fr-FR" sz="6600" dirty="0">
              <a:latin typeface="Algerian"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7467600" cy="654032"/>
          </a:xfrm>
        </p:spPr>
        <p:txBody>
          <a:bodyPr/>
          <a:lstStyle/>
          <a:p>
            <a:pPr algn="ctr"/>
            <a:r>
              <a:rPr lang="fr-FR" dirty="0" smtClean="0">
                <a:latin typeface="Aharoni" pitchFamily="2" charset="-79"/>
                <a:cs typeface="Aharoni" pitchFamily="2" charset="-79"/>
              </a:rPr>
              <a:t>The </a:t>
            </a:r>
            <a:r>
              <a:rPr lang="fr-FR" dirty="0" err="1" smtClean="0">
                <a:latin typeface="Aharoni" pitchFamily="2" charset="-79"/>
                <a:cs typeface="Aharoni" pitchFamily="2" charset="-79"/>
              </a:rPr>
              <a:t>domestic</a:t>
            </a:r>
            <a:r>
              <a:rPr lang="fr-FR" dirty="0" smtClean="0">
                <a:latin typeface="Aharoni" pitchFamily="2" charset="-79"/>
                <a:cs typeface="Aharoni" pitchFamily="2" charset="-79"/>
              </a:rPr>
              <a:t> sphere </a:t>
            </a:r>
            <a:endParaRPr lang="fr-FR" dirty="0">
              <a:latin typeface="Aharoni" pitchFamily="2" charset="-79"/>
              <a:cs typeface="Aharoni" pitchFamily="2" charset="-79"/>
            </a:endParaRPr>
          </a:p>
        </p:txBody>
      </p:sp>
      <p:sp>
        <p:nvSpPr>
          <p:cNvPr id="5" name="ZoneTexte 4"/>
          <p:cNvSpPr txBox="1"/>
          <p:nvPr/>
        </p:nvSpPr>
        <p:spPr>
          <a:xfrm>
            <a:off x="1142976" y="642918"/>
            <a:ext cx="5286412" cy="369332"/>
          </a:xfrm>
          <a:prstGeom prst="rect">
            <a:avLst/>
          </a:prstGeom>
          <a:noFill/>
        </p:spPr>
        <p:txBody>
          <a:bodyPr wrap="square" rtlCol="0">
            <a:spAutoFit/>
          </a:bodyPr>
          <a:lstStyle/>
          <a:p>
            <a:endParaRPr lang="fr-FR" dirty="0"/>
          </a:p>
        </p:txBody>
      </p:sp>
      <p:sp>
        <p:nvSpPr>
          <p:cNvPr id="8" name="Espace réservé du contenu 2"/>
          <p:cNvSpPr txBox="1">
            <a:spLocks/>
          </p:cNvSpPr>
          <p:nvPr/>
        </p:nvSpPr>
        <p:spPr>
          <a:xfrm>
            <a:off x="642910" y="642918"/>
            <a:ext cx="7758138" cy="5786478"/>
          </a:xfrm>
          <a:prstGeom prst="rect">
            <a:avLst/>
          </a:prstGeom>
        </p:spPr>
        <p:txBody>
          <a:bodyPr vert="horz">
            <a:noAutofit/>
          </a:bodyPr>
          <a:lstStyle/>
          <a:p>
            <a:pPr algn="just">
              <a:lnSpc>
                <a:spcPct val="150000"/>
              </a:lnSpc>
            </a:pPr>
            <a:r>
              <a:rPr lang="en-US" sz="2000" dirty="0" smtClean="0"/>
              <a:t>The qualitative analysis shows that the domestic sphere is more recurrent than the public sphere in spatial cognition for men and women.</a:t>
            </a:r>
            <a:endParaRPr lang="fr-FR" sz="2000" dirty="0" smtClean="0"/>
          </a:p>
          <a:p>
            <a:pPr algn="just">
              <a:lnSpc>
                <a:spcPct val="150000"/>
              </a:lnSpc>
            </a:pPr>
            <a:r>
              <a:rPr lang="en-US" sz="2000" b="1" dirty="0" smtClean="0"/>
              <a:t>The domestic sphere</a:t>
            </a:r>
            <a:endParaRPr lang="fr-FR" sz="2000" dirty="0" smtClean="0"/>
          </a:p>
          <a:p>
            <a:pPr algn="just">
              <a:lnSpc>
                <a:spcPct val="150000"/>
              </a:lnSpc>
            </a:pPr>
            <a:r>
              <a:rPr lang="en-US" sz="2000" dirty="0" smtClean="0"/>
              <a:t>The private space, as perceived by men and women, is a familial and intimate space which provides freedom and mental comfort. The semantic analysis shows that many women appropriate their homes and insist that the access to it must be authorized; while they consider the public space as allowed for everybody. This analysis highlighted the fact that men tend to represent the private space as a closed space. Also they tend to limit their private space to their homes or their work place.</a:t>
            </a:r>
            <a:endParaRPr lang="fr-FR" sz="2000" dirty="0" smtClean="0"/>
          </a:p>
          <a:p>
            <a:pPr marL="274320" marR="0" lvl="0" indent="-274320" algn="just" defTabSz="914400" rtl="0" eaLnBrk="1" fontAlgn="auto" latinLnBrk="0" hangingPunct="1">
              <a:lnSpc>
                <a:spcPct val="150000"/>
              </a:lnSpc>
              <a:spcBef>
                <a:spcPts val="0"/>
              </a:spcBef>
              <a:spcAft>
                <a:spcPts val="0"/>
              </a:spcAft>
              <a:buClr>
                <a:schemeClr val="accent1"/>
              </a:buClr>
              <a:buSzPct val="70000"/>
              <a:buFont typeface="Wingdings"/>
              <a:buNone/>
              <a:tabLst/>
              <a:defRPr/>
            </a:pPr>
            <a:endParaRPr kumimoji="0" lang="fr-FR" sz="1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50000"/>
              </a:lnSpc>
              <a:spcBef>
                <a:spcPts val="600"/>
              </a:spcBef>
              <a:spcAft>
                <a:spcPts val="0"/>
              </a:spcAft>
              <a:buClr>
                <a:schemeClr val="accent1"/>
              </a:buClr>
              <a:buSzPct val="70000"/>
              <a:buFont typeface="Wingdings"/>
              <a:buChar char=""/>
              <a:tabLst/>
              <a:defRPr/>
            </a:pPr>
            <a:endParaRPr kumimoji="0" lang="fr-FR" sz="1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8186766" cy="6045348"/>
          </a:xfrm>
        </p:spPr>
        <p:txBody>
          <a:bodyPr>
            <a:normAutofit/>
          </a:bodyPr>
          <a:lstStyle/>
          <a:p>
            <a:pPr algn="just">
              <a:lnSpc>
                <a:spcPct val="150000"/>
              </a:lnSpc>
              <a:spcBef>
                <a:spcPts val="0"/>
              </a:spcBef>
            </a:pPr>
            <a:r>
              <a:rPr lang="en-US" b="1" dirty="0" smtClean="0"/>
              <a:t>Unpaid work: </a:t>
            </a:r>
            <a:r>
              <a:rPr lang="en-US" b="1" dirty="0" err="1" smtClean="0"/>
              <a:t>infuenced</a:t>
            </a:r>
            <a:r>
              <a:rPr lang="en-US" b="1" dirty="0" smtClean="0"/>
              <a:t> by traditional values</a:t>
            </a:r>
          </a:p>
          <a:p>
            <a:pPr algn="just">
              <a:lnSpc>
                <a:spcPct val="150000"/>
              </a:lnSpc>
              <a:spcBef>
                <a:spcPts val="0"/>
              </a:spcBef>
              <a:buNone/>
            </a:pPr>
            <a:r>
              <a:rPr lang="en-US" dirty="0" smtClean="0"/>
              <a:t>   Out of thirteen men, six answered that the kitchen is a female space, </a:t>
            </a:r>
            <a:r>
              <a:rPr lang="en-US" dirty="0" err="1" smtClean="0"/>
              <a:t>furtheromore</a:t>
            </a:r>
            <a:r>
              <a:rPr lang="en-US" dirty="0" smtClean="0"/>
              <a:t>; while most of these women have jobs and occupations, they still deeply internalize this same idea. But this does not rule out that in some of the answers depicted that unpaid work is fairly dispatched among all family members women and men alike. </a:t>
            </a:r>
            <a:endParaRPr lang="fr-FR" dirty="0" smtClean="0"/>
          </a:p>
          <a:p>
            <a:pPr algn="just">
              <a:lnSpc>
                <a:spcPct val="150000"/>
              </a:lnSpc>
              <a:spcBef>
                <a:spcPts val="0"/>
              </a:spcBef>
            </a:pP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439718"/>
          </a:xfrm>
        </p:spPr>
        <p:txBody>
          <a:bodyPr>
            <a:noAutofit/>
          </a:bodyPr>
          <a:lstStyle/>
          <a:p>
            <a:pPr algn="ctr"/>
            <a:r>
              <a:rPr lang="fr-FR" sz="2400" dirty="0" smtClean="0">
                <a:latin typeface="Aharoni" pitchFamily="2" charset="-79"/>
                <a:cs typeface="Aharoni" pitchFamily="2" charset="-79"/>
              </a:rPr>
              <a:t>The </a:t>
            </a:r>
            <a:r>
              <a:rPr lang="fr-FR" sz="2400" dirty="0" err="1" smtClean="0">
                <a:latin typeface="Aharoni" pitchFamily="2" charset="-79"/>
                <a:cs typeface="Aharoni" pitchFamily="2" charset="-79"/>
              </a:rPr>
              <a:t>domisticated</a:t>
            </a:r>
            <a:r>
              <a:rPr lang="fr-FR" sz="2400" dirty="0" smtClean="0">
                <a:latin typeface="Aharoni" pitchFamily="2" charset="-79"/>
                <a:cs typeface="Aharoni" pitchFamily="2" charset="-79"/>
              </a:rPr>
              <a:t> </a:t>
            </a:r>
            <a:r>
              <a:rPr lang="fr-FR" sz="2400" dirty="0" err="1" smtClean="0">
                <a:latin typeface="Aharoni" pitchFamily="2" charset="-79"/>
                <a:cs typeface="Aharoni" pitchFamily="2" charset="-79"/>
              </a:rPr>
              <a:t>street</a:t>
            </a:r>
            <a:r>
              <a:rPr lang="fr-FR" sz="2400" dirty="0" smtClean="0">
                <a:latin typeface="Aharoni" pitchFamily="2" charset="-79"/>
                <a:cs typeface="Aharoni" pitchFamily="2" charset="-79"/>
              </a:rPr>
              <a:t> </a:t>
            </a:r>
            <a:endParaRPr lang="fr-FR" sz="2400" dirty="0">
              <a:latin typeface="Aharoni" pitchFamily="2" charset="-79"/>
              <a:cs typeface="Aharoni" pitchFamily="2" charset="-79"/>
            </a:endParaRPr>
          </a:p>
        </p:txBody>
      </p:sp>
      <p:graphicFrame>
        <p:nvGraphicFramePr>
          <p:cNvPr id="4" name="Tableau 3"/>
          <p:cNvGraphicFramePr>
            <a:graphicFrameLocks noGrp="1"/>
          </p:cNvGraphicFramePr>
          <p:nvPr/>
        </p:nvGraphicFramePr>
        <p:xfrm>
          <a:off x="785786" y="3714752"/>
          <a:ext cx="7286676" cy="2737496"/>
        </p:xfrm>
        <a:graphic>
          <a:graphicData uri="http://schemas.openxmlformats.org/drawingml/2006/table">
            <a:tbl>
              <a:tblPr/>
              <a:tblGrid>
                <a:gridCol w="1599031"/>
                <a:gridCol w="1365510"/>
                <a:gridCol w="949920"/>
                <a:gridCol w="949920"/>
                <a:gridCol w="949920"/>
                <a:gridCol w="1472375"/>
              </a:tblGrid>
              <a:tr h="555154">
                <a:tc>
                  <a:txBody>
                    <a:bodyPr/>
                    <a:lstStyle/>
                    <a:p>
                      <a:pPr algn="ctr" fontAlgn="b"/>
                      <a:r>
                        <a:rPr lang="fr-FR" sz="1600" b="1" i="0" u="none" strike="noStrike" dirty="0" err="1">
                          <a:solidFill>
                            <a:srgbClr val="000000"/>
                          </a:solidFill>
                          <a:latin typeface="Calibri"/>
                        </a:rPr>
                        <a:t>Domesticated</a:t>
                      </a:r>
                      <a:r>
                        <a:rPr lang="fr-FR" sz="1600" b="1" i="0" u="none" strike="noStrike" dirty="0">
                          <a:solidFill>
                            <a:srgbClr val="000000"/>
                          </a:solidFill>
                          <a:latin typeface="Calibri"/>
                        </a:rPr>
                        <a:t> </a:t>
                      </a:r>
                      <a:r>
                        <a:rPr lang="fr-FR" sz="1600" b="1" i="0" u="none" strike="noStrike" dirty="0" err="1">
                          <a:solidFill>
                            <a:srgbClr val="000000"/>
                          </a:solidFill>
                          <a:latin typeface="Calibri"/>
                        </a:rPr>
                        <a:t>street</a:t>
                      </a:r>
                      <a:endParaRPr lang="fr-FR" sz="16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occurrence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latin typeface="Bernard MT Condensed"/>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latin typeface="Bernard MT Condensed"/>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latin typeface="Calibri"/>
                        </a:rPr>
                        <a:t>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err="1" smtClean="0">
                          <a:solidFill>
                            <a:srgbClr val="000000"/>
                          </a:solidFill>
                          <a:latin typeface="Calibri"/>
                        </a:rPr>
                        <a:t>Area's</a:t>
                      </a:r>
                      <a:r>
                        <a:rPr lang="fr-FR" sz="1600" b="1" i="0" u="none" strike="noStrike" dirty="0" smtClean="0">
                          <a:solidFill>
                            <a:srgbClr val="000000"/>
                          </a:solidFill>
                          <a:latin typeface="Calibri"/>
                        </a:rPr>
                        <a:t> </a:t>
                      </a:r>
                      <a:r>
                        <a:rPr lang="fr-FR" sz="1600" b="1" i="0" u="none" strike="noStrike" dirty="0" err="1">
                          <a:solidFill>
                            <a:srgbClr val="000000"/>
                          </a:solidFill>
                          <a:latin typeface="Calibri"/>
                        </a:rPr>
                        <a:t>localization</a:t>
                      </a:r>
                      <a:endParaRPr lang="fr-FR" sz="16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5154">
                <a:tc>
                  <a:txBody>
                    <a:bodyPr/>
                    <a:lstStyle/>
                    <a:p>
                      <a:pPr algn="ctr" fontAlgn="b"/>
                      <a:r>
                        <a:rPr lang="en-US" sz="1600" b="1" i="0" u="none" strike="noStrike" dirty="0">
                          <a:solidFill>
                            <a:srgbClr val="376091"/>
                          </a:solidFill>
                          <a:latin typeface="Calibri"/>
                        </a:rPr>
                        <a:t>in front of my house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31,25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1600" b="1" i="0" u="none" strike="noStrike">
                          <a:solidFill>
                            <a:srgbClr val="000000"/>
                          </a:solidFill>
                          <a:latin typeface="Calibri"/>
                        </a:rPr>
                        <a:t>15-60 ans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1600" b="1" i="0" u="none" strike="noStrike" dirty="0" err="1" smtClean="0">
                          <a:solidFill>
                            <a:srgbClr val="000000"/>
                          </a:solidFill>
                          <a:latin typeface="Calibri"/>
                        </a:rPr>
                        <a:t>residantial</a:t>
                      </a:r>
                      <a:r>
                        <a:rPr lang="fr-FR" sz="1600" b="1" i="0" u="none" strike="noStrike" dirty="0" smtClean="0">
                          <a:solidFill>
                            <a:srgbClr val="000000"/>
                          </a:solidFill>
                          <a:latin typeface="Calibri"/>
                        </a:rPr>
                        <a:t> </a:t>
                      </a:r>
                      <a:r>
                        <a:rPr lang="fr-FR" sz="1600" b="1" i="0" u="none" strike="noStrike" dirty="0">
                          <a:solidFill>
                            <a:srgbClr val="000000"/>
                          </a:solidFill>
                          <a:latin typeface="Calibri"/>
                        </a:rPr>
                        <a:t>area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2396">
                <a:tc>
                  <a:txBody>
                    <a:bodyPr/>
                    <a:lstStyle/>
                    <a:p>
                      <a:pPr algn="ctr" fontAlgn="b"/>
                      <a:r>
                        <a:rPr lang="fr-FR" sz="1600" b="1" i="0" u="none" strike="noStrike" dirty="0" err="1">
                          <a:solidFill>
                            <a:srgbClr val="376091"/>
                          </a:solidFill>
                          <a:latin typeface="Calibri"/>
                        </a:rPr>
                        <a:t>childhood</a:t>
                      </a:r>
                      <a:r>
                        <a:rPr lang="fr-FR" sz="1600" b="1" i="0" u="none" strike="noStrike" dirty="0">
                          <a:solidFill>
                            <a:srgbClr val="376091"/>
                          </a:solidFill>
                          <a:latin typeface="Calibri"/>
                        </a:rPr>
                        <a:t> place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28,12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r>
              <a:tr h="542396">
                <a:tc>
                  <a:txBody>
                    <a:bodyPr/>
                    <a:lstStyle/>
                    <a:p>
                      <a:pPr algn="ctr" fontAlgn="b"/>
                      <a:r>
                        <a:rPr lang="fr-FR" sz="1600" b="1" i="0" u="none" strike="noStrike" dirty="0" err="1">
                          <a:solidFill>
                            <a:srgbClr val="376091"/>
                          </a:solidFill>
                          <a:latin typeface="Calibri"/>
                        </a:rPr>
                        <a:t>others</a:t>
                      </a:r>
                      <a:endParaRPr lang="fr-FR" sz="1600" b="1" i="0" u="none" strike="noStrike" dirty="0">
                        <a:solidFill>
                          <a:srgbClr val="376091"/>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18,75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r>
              <a:tr h="542396">
                <a:tc>
                  <a:txBody>
                    <a:bodyPr/>
                    <a:lstStyle/>
                    <a:p>
                      <a:pPr algn="ctr" fontAlgn="b"/>
                      <a:r>
                        <a:rPr lang="fr-FR" sz="1600" b="1" i="0" u="none" strike="noStrike">
                          <a:solidFill>
                            <a:srgbClr val="376091"/>
                          </a:solidFill>
                          <a:latin typeface="Calibri"/>
                        </a:rPr>
                        <a:t>city center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21,87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&gt;60 ans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latin typeface="Calibri"/>
                        </a:rPr>
                        <a:t>central area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ZoneTexte 6"/>
          <p:cNvSpPr txBox="1"/>
          <p:nvPr/>
        </p:nvSpPr>
        <p:spPr>
          <a:xfrm>
            <a:off x="3571868" y="2357430"/>
            <a:ext cx="184731" cy="369332"/>
          </a:xfrm>
          <a:prstGeom prst="rect">
            <a:avLst/>
          </a:prstGeom>
          <a:noFill/>
        </p:spPr>
        <p:txBody>
          <a:bodyPr wrap="none" rtlCol="0">
            <a:spAutoFit/>
          </a:bodyPr>
          <a:lstStyle/>
          <a:p>
            <a:endParaRPr lang="fr-FR" dirty="0"/>
          </a:p>
        </p:txBody>
      </p:sp>
      <p:sp>
        <p:nvSpPr>
          <p:cNvPr id="10" name="Rectangle 9"/>
          <p:cNvSpPr/>
          <p:nvPr/>
        </p:nvSpPr>
        <p:spPr>
          <a:xfrm>
            <a:off x="357158" y="857233"/>
            <a:ext cx="7858180" cy="2531206"/>
          </a:xfrm>
          <a:prstGeom prst="rect">
            <a:avLst/>
          </a:prstGeom>
          <a:solidFill>
            <a:schemeClr val="accent1">
              <a:lumMod val="20000"/>
              <a:lumOff val="80000"/>
            </a:schemeClr>
          </a:solidFill>
        </p:spPr>
        <p:txBody>
          <a:bodyPr wrap="square">
            <a:spAutoFit/>
          </a:bodyPr>
          <a:lstStyle/>
          <a:p>
            <a:pPr algn="just">
              <a:lnSpc>
                <a:spcPct val="150000"/>
              </a:lnSpc>
            </a:pPr>
            <a:r>
              <a:rPr lang="en-US" dirty="0" smtClean="0"/>
              <a:t>The domesticated street is not restricted to the familial home, it also includes the neighboring space, the neighborhood and childhood places, especially for men. </a:t>
            </a:r>
            <a:endParaRPr lang="fr-FR" dirty="0" smtClean="0"/>
          </a:p>
          <a:p>
            <a:pPr algn="just">
              <a:lnSpc>
                <a:spcPct val="150000"/>
              </a:lnSpc>
            </a:pPr>
            <a:r>
              <a:rPr lang="en-US" dirty="0" smtClean="0"/>
              <a:t>The patriarchal system does not often </a:t>
            </a:r>
            <a:r>
              <a:rPr lang="en-US" dirty="0" err="1" smtClean="0"/>
              <a:t>interfer</a:t>
            </a:r>
            <a:r>
              <a:rPr lang="en-US" dirty="0" smtClean="0"/>
              <a:t> with men when it comes to changing the </a:t>
            </a:r>
            <a:r>
              <a:rPr lang="en-US" dirty="0" err="1" smtClean="0"/>
              <a:t>resdiantial</a:t>
            </a:r>
            <a:r>
              <a:rPr lang="en-US" dirty="0" smtClean="0"/>
              <a:t> space after marriage. It is </a:t>
            </a:r>
            <a:r>
              <a:rPr lang="en-US" dirty="0" err="1" smtClean="0"/>
              <a:t>up,to</a:t>
            </a:r>
            <a:r>
              <a:rPr lang="en-US" dirty="0" smtClean="0"/>
              <a:t> the bride to uproot her comfort sphere and to adapt to her step family’s sphere.</a:t>
            </a:r>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796908"/>
          </a:xfrm>
        </p:spPr>
        <p:txBody>
          <a:bodyPr>
            <a:normAutofit fontScale="90000"/>
          </a:bodyPr>
          <a:lstStyle/>
          <a:p>
            <a:pPr algn="ctr"/>
            <a:r>
              <a:rPr lang="fr-FR" sz="2400" dirty="0" smtClean="0">
                <a:latin typeface="Aharoni" pitchFamily="2" charset="-79"/>
                <a:cs typeface="Aharoni" pitchFamily="2" charset="-79"/>
              </a:rPr>
              <a:t>Spatial cognition of the neighbourhood in central area and </a:t>
            </a:r>
            <a:r>
              <a:rPr lang="fr-FR" sz="2400" dirty="0" err="1" smtClean="0">
                <a:latin typeface="Aharoni" pitchFamily="2" charset="-79"/>
                <a:cs typeface="Aharoni" pitchFamily="2" charset="-79"/>
              </a:rPr>
              <a:t>jnens’s</a:t>
            </a:r>
            <a:r>
              <a:rPr lang="fr-FR" sz="2400" dirty="0" smtClean="0">
                <a:latin typeface="Aharoni" pitchFamily="2" charset="-79"/>
                <a:cs typeface="Aharoni" pitchFamily="2" charset="-79"/>
              </a:rPr>
              <a:t> area </a:t>
            </a:r>
            <a:endParaRPr lang="fr-FR" sz="2400" dirty="0">
              <a:latin typeface="Aharoni" pitchFamily="2" charset="-79"/>
              <a:cs typeface="Aharoni" pitchFamily="2" charset="-79"/>
            </a:endParaRPr>
          </a:p>
        </p:txBody>
      </p:sp>
      <p:pic>
        <p:nvPicPr>
          <p:cNvPr id="26626" name="Picture 2" descr="C:\Users\Dell\Desktop\Méga Projet sur le Genre Octobre 2017\Cartes élaborées\cognition jnens area [Converted].ai.jpg"/>
          <p:cNvPicPr>
            <a:picLocks noGrp="1" noChangeAspect="1" noChangeArrowheads="1"/>
          </p:cNvPicPr>
          <p:nvPr>
            <p:ph sz="quarter" idx="1"/>
          </p:nvPr>
        </p:nvPicPr>
        <p:blipFill>
          <a:blip r:embed="rId2"/>
          <a:srcRect l="4736" t="4020" r="7172" b="4854"/>
          <a:stretch>
            <a:fillRect/>
          </a:stretch>
        </p:blipFill>
        <p:spPr bwMode="auto">
          <a:xfrm>
            <a:off x="857224" y="1285860"/>
            <a:ext cx="7286676" cy="5223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32"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plus(out)">
                                      <p:cBhvr>
                                        <p:cTn id="13"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00042"/>
            <a:ext cx="7972452" cy="5973910"/>
          </a:xfrm>
        </p:spPr>
        <p:txBody>
          <a:bodyPr>
            <a:normAutofit fontScale="92500" lnSpcReduction="10000"/>
          </a:bodyPr>
          <a:lstStyle/>
          <a:p>
            <a:pPr algn="just">
              <a:lnSpc>
                <a:spcPct val="150000"/>
              </a:lnSpc>
              <a:spcBef>
                <a:spcPts val="0"/>
              </a:spcBef>
            </a:pPr>
            <a:r>
              <a:rPr lang="en-US" dirty="0" smtClean="0"/>
              <a:t>The women tend to represent the neighborhood in a circular form; meanwhile men represent it in a square form. Three major factors influence the perception of  the neighborhood: marital status, gender and the place of residence. </a:t>
            </a:r>
          </a:p>
          <a:p>
            <a:pPr algn="just">
              <a:lnSpc>
                <a:spcPct val="150000"/>
              </a:lnSpc>
              <a:spcBef>
                <a:spcPts val="0"/>
              </a:spcBef>
              <a:buNone/>
            </a:pPr>
            <a:endParaRPr lang="en-US" dirty="0" smtClean="0"/>
          </a:p>
          <a:p>
            <a:pPr algn="just">
              <a:lnSpc>
                <a:spcPct val="150000"/>
              </a:lnSpc>
              <a:spcBef>
                <a:spcPts val="0"/>
              </a:spcBef>
              <a:buNone/>
            </a:pPr>
            <a:endParaRPr lang="fr-FR" dirty="0" smtClean="0"/>
          </a:p>
          <a:p>
            <a:pPr algn="just">
              <a:lnSpc>
                <a:spcPct val="150000"/>
              </a:lnSpc>
              <a:spcBef>
                <a:spcPts val="0"/>
              </a:spcBef>
            </a:pPr>
            <a:r>
              <a:rPr lang="en-US" dirty="0" smtClean="0"/>
              <a:t>In the </a:t>
            </a:r>
            <a:r>
              <a:rPr lang="en-US" dirty="0" err="1" smtClean="0"/>
              <a:t>jnèns’s</a:t>
            </a:r>
            <a:r>
              <a:rPr lang="en-US" dirty="0" smtClean="0"/>
              <a:t> area, for women, the neighborhood includes familial house, cousins, family and neighboring businesses. While, for men the neighborhood encompasses the familial house, roads, childhood places, neighbors and </a:t>
            </a:r>
            <a:r>
              <a:rPr lang="en-US" dirty="0" err="1" smtClean="0"/>
              <a:t>mosquees</a:t>
            </a:r>
            <a:r>
              <a:rPr lang="en-US" dirty="0" smtClean="0"/>
              <a:t>.</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500034" y="785794"/>
            <a:ext cx="7467600" cy="4873752"/>
          </a:xfrm>
        </p:spPr>
        <p:txBody>
          <a:bodyPr>
            <a:normAutofit lnSpcReduction="10000"/>
          </a:bodyPr>
          <a:lstStyle/>
          <a:p>
            <a:pPr algn="just">
              <a:lnSpc>
                <a:spcPct val="150000"/>
              </a:lnSpc>
              <a:spcBef>
                <a:spcPts val="0"/>
              </a:spcBef>
            </a:pPr>
            <a:r>
              <a:rPr lang="en-US" sz="2800" dirty="0" smtClean="0">
                <a:latin typeface="Times New Roman" pitchFamily="18" charset="0"/>
                <a:cs typeface="Times New Roman" pitchFamily="18" charset="0"/>
              </a:rPr>
              <a:t>In general, in </a:t>
            </a:r>
            <a:r>
              <a:rPr lang="en-US" sz="2800" dirty="0" err="1" smtClean="0">
                <a:latin typeface="Times New Roman" pitchFamily="18" charset="0"/>
                <a:cs typeface="Times New Roman" pitchFamily="18" charset="0"/>
              </a:rPr>
              <a:t>Maghrebine</a:t>
            </a:r>
            <a:r>
              <a:rPr lang="en-US" sz="2800" dirty="0" smtClean="0">
                <a:latin typeface="Times New Roman" pitchFamily="18" charset="0"/>
                <a:cs typeface="Times New Roman" pitchFamily="18" charset="0"/>
              </a:rPr>
              <a:t> societies, the private space is relative to family, home, domestic space where women assert themselves by motherhood power while public space is invaded by male domination. Men and women do not have the same frequentation of public and residential spaces. These disparities induce an exclusion of women from the public sphere.</a:t>
            </a:r>
            <a:endParaRPr lang="fr-FR" sz="2800" dirty="0" smtClean="0">
              <a:latin typeface="Times New Roman" pitchFamily="18" charset="0"/>
              <a:cs typeface="Times New Roman" pitchFamily="18" charset="0"/>
            </a:endParaRPr>
          </a:p>
          <a:p>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patial cognition central area [Converted].ai.jpg"/>
          <p:cNvPicPr>
            <a:picLocks noGrp="1" noChangeAspect="1"/>
          </p:cNvPicPr>
          <p:nvPr>
            <p:ph sz="quarter" idx="1"/>
          </p:nvPr>
        </p:nvPicPr>
        <p:blipFill>
          <a:blip r:embed="rId2">
            <a:lum contrast="10000"/>
          </a:blip>
          <a:srcRect l="4182" t="4901" r="7150" b="1987"/>
          <a:stretch>
            <a:fillRect/>
          </a:stretch>
        </p:blipFill>
        <p:spPr>
          <a:xfrm>
            <a:off x="571472" y="928670"/>
            <a:ext cx="7572428" cy="5429288"/>
          </a:xfrm>
        </p:spPr>
      </p:pic>
      <p:sp>
        <p:nvSpPr>
          <p:cNvPr id="5" name="ZoneTexte 4"/>
          <p:cNvSpPr txBox="1"/>
          <p:nvPr/>
        </p:nvSpPr>
        <p:spPr>
          <a:xfrm>
            <a:off x="642910" y="142852"/>
            <a:ext cx="6858048" cy="430887"/>
          </a:xfrm>
          <a:prstGeom prst="rect">
            <a:avLst/>
          </a:prstGeom>
          <a:noFill/>
        </p:spPr>
        <p:txBody>
          <a:bodyPr wrap="square" rtlCol="0">
            <a:spAutoFit/>
          </a:bodyPr>
          <a:lstStyle/>
          <a:p>
            <a:pPr algn="ctr"/>
            <a:r>
              <a:rPr lang="fr-FR" sz="2200" cap="small" dirty="0" err="1" smtClean="0">
                <a:solidFill>
                  <a:schemeClr val="tx2"/>
                </a:solidFill>
                <a:latin typeface="Aharoni" pitchFamily="2" charset="-79"/>
                <a:ea typeface="+mj-ea"/>
                <a:cs typeface="Aharoni" pitchFamily="2" charset="-79"/>
              </a:rPr>
              <a:t>Densified</a:t>
            </a:r>
            <a:r>
              <a:rPr lang="fr-FR" sz="2200" cap="small" dirty="0" smtClean="0">
                <a:solidFill>
                  <a:schemeClr val="tx2"/>
                </a:solidFill>
                <a:latin typeface="Aharoni" pitchFamily="2" charset="-79"/>
                <a:ea typeface="+mj-ea"/>
                <a:cs typeface="Aharoni" pitchFamily="2" charset="-79"/>
              </a:rPr>
              <a:t> </a:t>
            </a:r>
            <a:r>
              <a:rPr lang="fr-FR" sz="2200" cap="small" dirty="0" err="1" smtClean="0">
                <a:solidFill>
                  <a:schemeClr val="tx2"/>
                </a:solidFill>
                <a:latin typeface="Aharoni" pitchFamily="2" charset="-79"/>
                <a:ea typeface="+mj-ea"/>
                <a:cs typeface="Aharoni" pitchFamily="2" charset="-79"/>
              </a:rPr>
              <a:t>neighborhood</a:t>
            </a:r>
            <a:r>
              <a:rPr lang="fr-FR" sz="2200" cap="small" dirty="0" smtClean="0">
                <a:solidFill>
                  <a:schemeClr val="tx2"/>
                </a:solidFill>
                <a:latin typeface="Aharoni" pitchFamily="2" charset="-79"/>
                <a:ea typeface="+mj-ea"/>
                <a:cs typeface="Aharoni" pitchFamily="2" charset="-79"/>
              </a:rPr>
              <a:t> in the central area</a:t>
            </a:r>
            <a:endParaRPr lang="fr-FR" sz="2200" cap="small" dirty="0">
              <a:solidFill>
                <a:schemeClr val="tx2"/>
              </a:solidFill>
              <a:latin typeface="Aharoni" pitchFamily="2" charset="-79"/>
              <a:ea typeface="+mj-ea"/>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14282" y="642918"/>
            <a:ext cx="8643998" cy="5072098"/>
          </a:xfrm>
        </p:spPr>
        <p:txBody>
          <a:bodyPr>
            <a:normAutofit/>
          </a:bodyPr>
          <a:lstStyle/>
          <a:p>
            <a:pPr algn="just">
              <a:lnSpc>
                <a:spcPct val="150000"/>
              </a:lnSpc>
              <a:spcBef>
                <a:spcPts val="0"/>
              </a:spcBef>
            </a:pPr>
            <a:r>
              <a:rPr lang="en-US" dirty="0" smtClean="0"/>
              <a:t>The public sphere has been defined by interviewees as a meeting place frequented differently by men and women. It has also been defined  as a space of interrelations ruled by social norms where people must behave correctly. During the survey, several people describe the public space in negative terms such as: overcrowded, polluted, disorganized and the notion that the city center is an urban heat island.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03200"/>
            <a:ext cx="5114932" cy="368280"/>
          </a:xfrm>
        </p:spPr>
        <p:txBody>
          <a:bodyPr>
            <a:normAutofit fontScale="90000"/>
          </a:bodyPr>
          <a:lstStyle/>
          <a:p>
            <a:pPr algn="ctr"/>
            <a:r>
              <a:rPr lang="fr-FR" b="1" dirty="0" smtClean="0"/>
              <a:t>The Public sphere </a:t>
            </a:r>
            <a:endParaRPr lang="fr-FR" b="1" dirty="0"/>
          </a:p>
        </p:txBody>
      </p:sp>
      <p:sp>
        <p:nvSpPr>
          <p:cNvPr id="8" name="Rectangle 7"/>
          <p:cNvSpPr/>
          <p:nvPr/>
        </p:nvSpPr>
        <p:spPr>
          <a:xfrm>
            <a:off x="5143504" y="0"/>
            <a:ext cx="3214710" cy="954107"/>
          </a:xfrm>
          <a:prstGeom prst="rect">
            <a:avLst/>
          </a:prstGeom>
          <a:solidFill>
            <a:schemeClr val="accent6">
              <a:lumMod val="60000"/>
              <a:lumOff val="40000"/>
            </a:schemeClr>
          </a:solidFill>
        </p:spPr>
        <p:txBody>
          <a:bodyPr wrap="square">
            <a:spAutoFit/>
          </a:bodyPr>
          <a:lstStyle/>
          <a:p>
            <a:r>
              <a:rPr lang="en-US" sz="2800" b="1" dirty="0" smtClean="0">
                <a:solidFill>
                  <a:schemeClr val="bg1">
                    <a:lumMod val="95000"/>
                  </a:schemeClr>
                </a:solidFill>
                <a:latin typeface="Times New Roman" pitchFamily="18" charset="0"/>
                <a:cs typeface="Times New Roman" pitchFamily="18" charset="0"/>
              </a:rPr>
              <a:t>Analysis</a:t>
            </a:r>
            <a:r>
              <a:rPr lang="fr-FR" sz="2800" b="1" dirty="0" smtClean="0">
                <a:solidFill>
                  <a:schemeClr val="bg1">
                    <a:lumMod val="95000"/>
                  </a:schemeClr>
                </a:solidFill>
                <a:latin typeface="Times New Roman" pitchFamily="18" charset="0"/>
                <a:cs typeface="Times New Roman" pitchFamily="18" charset="0"/>
              </a:rPr>
              <a:t> </a:t>
            </a:r>
            <a:r>
              <a:rPr lang="en-US" sz="2800" b="1" dirty="0" smtClean="0">
                <a:solidFill>
                  <a:schemeClr val="bg1">
                    <a:lumMod val="95000"/>
                  </a:schemeClr>
                </a:solidFill>
                <a:latin typeface="Times New Roman" pitchFamily="18" charset="0"/>
                <a:cs typeface="Times New Roman" pitchFamily="18" charset="0"/>
              </a:rPr>
              <a:t>results</a:t>
            </a:r>
          </a:p>
          <a:p>
            <a:endParaRPr lang="fr-FR" sz="2800" b="1" dirty="0">
              <a:solidFill>
                <a:schemeClr val="bg1">
                  <a:lumMod val="95000"/>
                </a:schemeClr>
              </a:solidFill>
            </a:endParaRPr>
          </a:p>
        </p:txBody>
      </p:sp>
      <p:pic>
        <p:nvPicPr>
          <p:cNvPr id="27652" name="Picture 4" descr="C:\Users\Dell\Desktop\Méga Projet sur le Genre Octobre 2017\Emna cartes\sfax by night A [Converted].ai.jpg"/>
          <p:cNvPicPr>
            <a:picLocks noChangeAspect="1" noChangeArrowheads="1"/>
          </p:cNvPicPr>
          <p:nvPr/>
        </p:nvPicPr>
        <p:blipFill>
          <a:blip r:embed="rId2"/>
          <a:srcRect/>
          <a:stretch>
            <a:fillRect/>
          </a:stretch>
        </p:blipFill>
        <p:spPr bwMode="auto">
          <a:xfrm>
            <a:off x="0" y="714356"/>
            <a:ext cx="8715404" cy="5980787"/>
          </a:xfrm>
          <a:prstGeom prst="rect">
            <a:avLst/>
          </a:prstGeom>
          <a:solidFill>
            <a:srgbClr val="FFC000"/>
          </a:solidFill>
        </p:spPr>
      </p:pic>
      <p:sp>
        <p:nvSpPr>
          <p:cNvPr id="9" name="Rectangle 8"/>
          <p:cNvSpPr/>
          <p:nvPr/>
        </p:nvSpPr>
        <p:spPr>
          <a:xfrm>
            <a:off x="357158" y="1142984"/>
            <a:ext cx="2928958" cy="1953868"/>
          </a:xfrm>
          <a:prstGeom prst="rect">
            <a:avLst/>
          </a:prstGeom>
          <a:solidFill>
            <a:srgbClr val="FFC000"/>
          </a:solidFill>
        </p:spPr>
        <p:txBody>
          <a:bodyPr wrap="square">
            <a:spAutoFit/>
          </a:bodyPr>
          <a:lstStyle/>
          <a:p>
            <a:pPr algn="just">
              <a:lnSpc>
                <a:spcPct val="150000"/>
              </a:lnSpc>
            </a:pPr>
            <a:r>
              <a:rPr lang="fr-FR" sz="2800" dirty="0" smtClean="0">
                <a:latin typeface="Times New Roman" pitchFamily="18" charset="0"/>
                <a:cs typeface="Times New Roman" pitchFamily="18" charset="0"/>
              </a:rPr>
              <a:t>Public </a:t>
            </a:r>
            <a:r>
              <a:rPr lang="fr-FR" sz="2800" dirty="0" err="1" smtClean="0">
                <a:latin typeface="Times New Roman" pitchFamily="18" charset="0"/>
                <a:cs typeface="Times New Roman" pitchFamily="18" charset="0"/>
              </a:rPr>
              <a:t>spaces</a:t>
            </a:r>
            <a:r>
              <a:rPr lang="fr-FR" sz="2800" dirty="0" smtClean="0">
                <a:latin typeface="Times New Roman" pitchFamily="18" charset="0"/>
                <a:cs typeface="Times New Roman" pitchFamily="18" charset="0"/>
              </a:rPr>
              <a:t> are </a:t>
            </a:r>
            <a:r>
              <a:rPr lang="fr-FR" sz="2800" dirty="0" err="1" smtClean="0">
                <a:latin typeface="Times New Roman" pitchFamily="18" charset="0"/>
                <a:cs typeface="Times New Roman" pitchFamily="18" charset="0"/>
              </a:rPr>
              <a:t>unfit</a:t>
            </a:r>
            <a:r>
              <a:rPr lang="fr-FR" sz="2800" dirty="0" smtClean="0">
                <a:latin typeface="Times New Roman" pitchFamily="18" charset="0"/>
                <a:cs typeface="Times New Roman" pitchFamily="18" charset="0"/>
              </a:rPr>
              <a:t> for </a:t>
            </a:r>
            <a:r>
              <a:rPr lang="fr-FR" sz="2800" dirty="0" err="1" smtClean="0">
                <a:latin typeface="Times New Roman" pitchFamily="18" charset="0"/>
                <a:cs typeface="Times New Roman" pitchFamily="18" charset="0"/>
              </a:rPr>
              <a:t>serving</a:t>
            </a:r>
            <a:r>
              <a:rPr lang="fr-FR" sz="2800" dirty="0" smtClean="0">
                <a:latin typeface="Times New Roman" pitchFamily="18" charset="0"/>
                <a:cs typeface="Times New Roman" pitchFamily="18" charset="0"/>
              </a:rPr>
              <a:t> gender </a:t>
            </a:r>
            <a:r>
              <a:rPr lang="fr-FR" sz="2800" dirty="0" err="1" smtClean="0">
                <a:latin typeface="Times New Roman" pitchFamily="18" charset="0"/>
                <a:cs typeface="Times New Roman" pitchFamily="18" charset="0"/>
              </a:rPr>
              <a:t>equality</a:t>
            </a:r>
            <a:r>
              <a:rPr lang="fr-FR" sz="2800" dirty="0" smtClean="0">
                <a:latin typeface="Times New Roman" pitchFamily="18" charset="0"/>
                <a:cs typeface="Times New Roman" pitchFamily="18" charset="0"/>
              </a:rPr>
              <a:t>.</a:t>
            </a:r>
          </a:p>
        </p:txBody>
      </p:sp>
      <p:sp>
        <p:nvSpPr>
          <p:cNvPr id="10" name="Rectangle 9"/>
          <p:cNvSpPr/>
          <p:nvPr/>
        </p:nvSpPr>
        <p:spPr>
          <a:xfrm>
            <a:off x="5643570" y="3857628"/>
            <a:ext cx="3071834" cy="2062103"/>
          </a:xfrm>
          <a:prstGeom prst="rect">
            <a:avLst/>
          </a:prstGeom>
          <a:solidFill>
            <a:srgbClr val="FFC000"/>
          </a:solidFill>
        </p:spPr>
        <p:txBody>
          <a:bodyPr wrap="square">
            <a:spAutoFit/>
          </a:bodyPr>
          <a:lstStyle/>
          <a:p>
            <a:r>
              <a:rPr lang="fr-FR" sz="3200" dirty="0" smtClean="0">
                <a:latin typeface="Times New Roman" pitchFamily="18" charset="0"/>
                <a:cs typeface="Times New Roman" pitchFamily="18" charset="0"/>
              </a:rPr>
              <a:t>The </a:t>
            </a:r>
            <a:r>
              <a:rPr lang="fr-FR" sz="3200" dirty="0" err="1" smtClean="0">
                <a:latin typeface="Times New Roman" pitchFamily="18" charset="0"/>
                <a:cs typeface="Times New Roman" pitchFamily="18" charset="0"/>
              </a:rPr>
              <a:t>suburban</a:t>
            </a:r>
            <a:r>
              <a:rPr lang="fr-FR" sz="3200" dirty="0" smtClean="0">
                <a:latin typeface="Times New Roman" pitchFamily="18" charset="0"/>
                <a:cs typeface="Times New Roman" pitchFamily="18" charset="0"/>
              </a:rPr>
              <a:t> area </a:t>
            </a:r>
            <a:r>
              <a:rPr lang="fr-FR" sz="3200" dirty="0" err="1" smtClean="0">
                <a:latin typeface="Times New Roman" pitchFamily="18" charset="0"/>
                <a:cs typeface="Times New Roman" pitchFamily="18" charset="0"/>
              </a:rPr>
              <a:t>is</a:t>
            </a:r>
            <a:r>
              <a:rPr lang="fr-FR" sz="3200" dirty="0" smtClean="0">
                <a:latin typeface="Times New Roman" pitchFamily="18" charset="0"/>
                <a:cs typeface="Times New Roman" pitchFamily="18" charset="0"/>
              </a:rPr>
              <a:t> more </a:t>
            </a:r>
            <a:r>
              <a:rPr lang="fr-FR" sz="3200" dirty="0" err="1" smtClean="0">
                <a:latin typeface="Times New Roman" pitchFamily="18" charset="0"/>
                <a:cs typeface="Times New Roman" pitchFamily="18" charset="0"/>
              </a:rPr>
              <a:t>frequented</a:t>
            </a:r>
            <a:r>
              <a:rPr lang="fr-FR" sz="3200" dirty="0" smtClean="0">
                <a:latin typeface="Times New Roman" pitchFamily="18" charset="0"/>
                <a:cs typeface="Times New Roman" pitchFamily="18" charset="0"/>
              </a:rPr>
              <a:t> </a:t>
            </a:r>
            <a:r>
              <a:rPr lang="fr-FR" sz="3200" dirty="0" err="1" smtClean="0">
                <a:latin typeface="Times New Roman" pitchFamily="18" charset="0"/>
                <a:cs typeface="Times New Roman" pitchFamily="18" charset="0"/>
              </a:rPr>
              <a:t>than</a:t>
            </a:r>
            <a:r>
              <a:rPr lang="fr-FR" sz="3200" dirty="0" smtClean="0">
                <a:latin typeface="Times New Roman" pitchFamily="18" charset="0"/>
                <a:cs typeface="Times New Roman" pitchFamily="18" charset="0"/>
              </a:rPr>
              <a:t> the central area</a:t>
            </a:r>
          </a:p>
        </p:txBody>
      </p:sp>
      <p:sp>
        <p:nvSpPr>
          <p:cNvPr id="11" name="Rectangle 10"/>
          <p:cNvSpPr/>
          <p:nvPr/>
        </p:nvSpPr>
        <p:spPr>
          <a:xfrm>
            <a:off x="3357554" y="1214422"/>
            <a:ext cx="1579856" cy="584775"/>
          </a:xfrm>
          <a:prstGeom prst="rect">
            <a:avLst/>
          </a:prstGeom>
          <a:solidFill>
            <a:schemeClr val="accent4">
              <a:lumMod val="60000"/>
              <a:lumOff val="40000"/>
            </a:schemeClr>
          </a:solidFill>
        </p:spPr>
        <p:txBody>
          <a:bodyPr wrap="none">
            <a:spAutoFit/>
          </a:bodyPr>
          <a:lstStyle/>
          <a:p>
            <a:r>
              <a:rPr lang="fr-FR" sz="3200" b="1" dirty="0" smtClean="0">
                <a:latin typeface="Times New Roman" pitchFamily="18" charset="0"/>
                <a:cs typeface="Times New Roman" pitchFamily="18" charset="0"/>
              </a:rPr>
              <a:t>lit</a:t>
            </a:r>
            <a:r>
              <a:rPr lang="fr-FR" sz="3200" dirty="0" smtClean="0">
                <a:latin typeface="Times New Roman" pitchFamily="18" charset="0"/>
                <a:cs typeface="Times New Roman" pitchFamily="18" charset="0"/>
              </a:rPr>
              <a:t> </a:t>
            </a:r>
            <a:r>
              <a:rPr lang="fr-FR" sz="3200" b="1" dirty="0" smtClean="0">
                <a:latin typeface="Times New Roman" pitchFamily="18" charset="0"/>
                <a:cs typeface="Times New Roman" pitchFamily="18" charset="0"/>
              </a:rPr>
              <a:t>areas</a:t>
            </a:r>
            <a:endParaRPr lang="fr-FR" sz="3200" b="1" dirty="0"/>
          </a:p>
        </p:txBody>
      </p:sp>
      <p:sp>
        <p:nvSpPr>
          <p:cNvPr id="12" name="Rectangle 11"/>
          <p:cNvSpPr/>
          <p:nvPr/>
        </p:nvSpPr>
        <p:spPr>
          <a:xfrm>
            <a:off x="1285852" y="3786190"/>
            <a:ext cx="1653017" cy="523220"/>
          </a:xfrm>
          <a:prstGeom prst="rect">
            <a:avLst/>
          </a:prstGeom>
          <a:solidFill>
            <a:schemeClr val="accent4">
              <a:lumMod val="60000"/>
              <a:lumOff val="40000"/>
            </a:schemeClr>
          </a:solidFill>
        </p:spPr>
        <p:txBody>
          <a:bodyPr wrap="none">
            <a:spAutoFit/>
          </a:bodyPr>
          <a:lstStyle/>
          <a:p>
            <a:r>
              <a:rPr lang="fr-FR" sz="2800" b="1" dirty="0" err="1" smtClean="0">
                <a:latin typeface="Times New Roman" pitchFamily="18" charset="0"/>
                <a:cs typeface="Times New Roman" pitchFamily="18" charset="0"/>
              </a:rPr>
              <a:t>fast</a:t>
            </a:r>
            <a:r>
              <a:rPr lang="fr-FR" sz="2800" b="1" dirty="0" smtClean="0">
                <a:latin typeface="Times New Roman" pitchFamily="18" charset="0"/>
                <a:cs typeface="Times New Roman" pitchFamily="18" charset="0"/>
              </a:rPr>
              <a:t> </a:t>
            </a:r>
            <a:r>
              <a:rPr lang="fr-FR" sz="2800" b="1" dirty="0" err="1" smtClean="0">
                <a:latin typeface="Times New Roman" pitchFamily="18" charset="0"/>
                <a:cs typeface="Times New Roman" pitchFamily="18" charset="0"/>
              </a:rPr>
              <a:t>foods</a:t>
            </a:r>
            <a:endParaRPr lang="fr-FR" sz="2800" b="1" dirty="0"/>
          </a:p>
        </p:txBody>
      </p:sp>
      <p:sp>
        <p:nvSpPr>
          <p:cNvPr id="15" name="Rectangle 14"/>
          <p:cNvSpPr/>
          <p:nvPr/>
        </p:nvSpPr>
        <p:spPr>
          <a:xfrm>
            <a:off x="1500166" y="2285992"/>
            <a:ext cx="2008883" cy="584775"/>
          </a:xfrm>
          <a:prstGeom prst="rect">
            <a:avLst/>
          </a:prstGeom>
          <a:solidFill>
            <a:schemeClr val="accent4">
              <a:lumMod val="60000"/>
              <a:lumOff val="40000"/>
            </a:schemeClr>
          </a:solidFill>
        </p:spPr>
        <p:txBody>
          <a:bodyPr wrap="none">
            <a:spAutoFit/>
          </a:bodyPr>
          <a:lstStyle/>
          <a:p>
            <a:r>
              <a:rPr lang="fr-FR" sz="3200" b="1" dirty="0" err="1" smtClean="0">
                <a:latin typeface="Times New Roman" pitchFamily="18" charset="0"/>
                <a:cs typeface="Times New Roman" pitchFamily="18" charset="0"/>
              </a:rPr>
              <a:t>tea</a:t>
            </a:r>
            <a:r>
              <a:rPr lang="fr-FR" sz="3200" b="1" dirty="0" smtClean="0">
                <a:latin typeface="Times New Roman" pitchFamily="18" charset="0"/>
                <a:cs typeface="Times New Roman" pitchFamily="18" charset="0"/>
              </a:rPr>
              <a:t>-</a:t>
            </a:r>
            <a:r>
              <a:rPr lang="fr-FR" sz="3200" b="1" dirty="0" err="1" smtClean="0">
                <a:latin typeface="Times New Roman" pitchFamily="18" charset="0"/>
                <a:cs typeface="Times New Roman" pitchFamily="18" charset="0"/>
              </a:rPr>
              <a:t>houses</a:t>
            </a:r>
            <a:endParaRPr lang="fr-F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652"/>
                                        </p:tgtEl>
                                        <p:attrNameLst>
                                          <p:attrName>style.visibility</p:attrName>
                                        </p:attrNameLst>
                                      </p:cBhvr>
                                      <p:to>
                                        <p:strVal val="visible"/>
                                      </p:to>
                                    </p:set>
                                    <p:animEffect transition="in" filter="dissolve">
                                      <p:cBhvr>
                                        <p:cTn id="16" dur="1000"/>
                                        <p:tgtEl>
                                          <p:spTgt spid="2765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1"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p:cTn id="21" dur="1000" fill="hold"/>
                                        <p:tgtEl>
                                          <p:spTgt spid="9">
                                            <p:bg/>
                                          </p:spTgt>
                                        </p:tgtEl>
                                        <p:attrNameLst>
                                          <p:attrName>ppt_w</p:attrName>
                                        </p:attrNameLst>
                                      </p:cBhvr>
                                      <p:tavLst>
                                        <p:tav tm="0">
                                          <p:val>
                                            <p:strVal val="#ppt_w*0.70"/>
                                          </p:val>
                                        </p:tav>
                                        <p:tav tm="100000">
                                          <p:val>
                                            <p:strVal val="#ppt_w"/>
                                          </p:val>
                                        </p:tav>
                                      </p:tavLst>
                                    </p:anim>
                                    <p:anim calcmode="lin" valueType="num">
                                      <p:cBhvr>
                                        <p:cTn id="22" dur="1000" fill="hold"/>
                                        <p:tgtEl>
                                          <p:spTgt spid="9">
                                            <p:bg/>
                                          </p:spTgt>
                                        </p:tgtEl>
                                        <p:attrNameLst>
                                          <p:attrName>ppt_h</p:attrName>
                                        </p:attrNameLst>
                                      </p:cBhvr>
                                      <p:tavLst>
                                        <p:tav tm="0">
                                          <p:val>
                                            <p:strVal val="#ppt_h"/>
                                          </p:val>
                                        </p:tav>
                                        <p:tav tm="100000">
                                          <p:val>
                                            <p:strVal val="#ppt_h"/>
                                          </p:val>
                                        </p:tav>
                                      </p:tavLst>
                                    </p:anim>
                                    <p:animEffect transition="in" filter="fade">
                                      <p:cBhvr>
                                        <p:cTn id="23" dur="1000"/>
                                        <p:tgtEl>
                                          <p:spTgt spid="9">
                                            <p:bg/>
                                          </p:spTgt>
                                        </p:tgtEl>
                                      </p:cBhvr>
                                    </p:animEffect>
                                  </p:childTnLst>
                                </p:cTn>
                              </p:par>
                              <p:par>
                                <p:cTn id="24" presetID="21" presetClass="entr" presetSubtype="4" fill="hold" grpId="1"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heel(4)">
                                      <p:cBhvr>
                                        <p:cTn id="26" dur="2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5" fill="hold" grpId="2" nodeType="clickEffect">
                                  <p:stCondLst>
                                    <p:cond delay="0"/>
                                  </p:stCondLst>
                                  <p:childTnLst>
                                    <p:animEffect transition="out" filter="blinds(vertical)">
                                      <p:cBhvr>
                                        <p:cTn id="30" dur="1000"/>
                                        <p:tgtEl>
                                          <p:spTgt spid="9">
                                            <p:txEl>
                                              <p:pRg st="0" end="0"/>
                                            </p:txEl>
                                          </p:spTgt>
                                        </p:tgtEl>
                                      </p:cBhvr>
                                    </p:animEffect>
                                    <p:set>
                                      <p:cBhvr>
                                        <p:cTn id="31" dur="1" fill="hold">
                                          <p:stCondLst>
                                            <p:cond delay="999"/>
                                          </p:stCondLst>
                                        </p:cTn>
                                        <p:tgtEl>
                                          <p:spTgt spid="9">
                                            <p:txEl>
                                              <p:pRg st="0" end="0"/>
                                            </p:txEl>
                                          </p:spTgt>
                                        </p:tgtEl>
                                        <p:attrNameLst>
                                          <p:attrName>style.visibility</p:attrName>
                                        </p:attrNameLst>
                                      </p:cBhvr>
                                      <p:to>
                                        <p:strVal val="hidden"/>
                                      </p:to>
                                    </p:set>
                                  </p:childTnLst>
                                </p:cTn>
                              </p:par>
                              <p:par>
                                <p:cTn id="32" presetID="3" presetClass="exit" presetSubtype="5" fill="hold" grpId="2" nodeType="withEffect">
                                  <p:stCondLst>
                                    <p:cond delay="0"/>
                                  </p:stCondLst>
                                  <p:childTnLst>
                                    <p:animEffect transition="out" filter="blinds(vertical)">
                                      <p:cBhvr>
                                        <p:cTn id="33" dur="1000"/>
                                        <p:tgtEl>
                                          <p:spTgt spid="9">
                                            <p:bg/>
                                          </p:spTgt>
                                        </p:tgtEl>
                                      </p:cBhvr>
                                    </p:animEffect>
                                    <p:set>
                                      <p:cBhvr>
                                        <p:cTn id="34" dur="1" fill="hold">
                                          <p:stCondLst>
                                            <p:cond delay="999"/>
                                          </p:stCondLst>
                                        </p:cTn>
                                        <p:tgtEl>
                                          <p:spTgt spid="9">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ppt_w</p:attrName>
                                        </p:attrNameLst>
                                      </p:cBhvr>
                                      <p:tavLst>
                                        <p:tav tm="0">
                                          <p:val>
                                            <p:fltVal val="0"/>
                                          </p:val>
                                        </p:tav>
                                        <p:tav tm="100000">
                                          <p:val>
                                            <p:strVal val="#ppt_w"/>
                                          </p:val>
                                        </p:tav>
                                      </p:tavLst>
                                    </p:anim>
                                    <p:anim calcmode="lin" valueType="num">
                                      <p:cBhvr>
                                        <p:cTn id="5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8" grpId="0" animBg="1"/>
      <p:bldP spid="9" grpId="1" uiExpand="1" build="p" animBg="1"/>
      <p:bldP spid="9" grpId="2" build="allAtOnce" animBg="1"/>
      <p:bldP spid="10" grpId="0" animBg="1"/>
      <p:bldP spid="11" grpId="0" animBg="1"/>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8043890" cy="6045348"/>
          </a:xfrm>
        </p:spPr>
        <p:txBody>
          <a:bodyPr>
            <a:normAutofit lnSpcReduction="10000"/>
          </a:bodyPr>
          <a:lstStyle/>
          <a:p>
            <a:pPr algn="just">
              <a:lnSpc>
                <a:spcPct val="150000"/>
              </a:lnSpc>
              <a:spcBef>
                <a:spcPts val="0"/>
              </a:spcBef>
            </a:pPr>
            <a:r>
              <a:rPr lang="en-US" dirty="0" smtClean="0"/>
              <a:t>The attendance of city center significantly drops </a:t>
            </a:r>
            <a:r>
              <a:rPr lang="en-US" b="1" dirty="0" smtClean="0"/>
              <a:t>by night</a:t>
            </a:r>
            <a:r>
              <a:rPr lang="en-US" dirty="0" smtClean="0"/>
              <a:t> and becomes rare in the periphery area. The suburban fabric is frequented. In fact, we noticed that people gather around fast foods , restaurants, tea houses and lit areas in general. </a:t>
            </a:r>
          </a:p>
          <a:p>
            <a:pPr algn="just">
              <a:lnSpc>
                <a:spcPct val="150000"/>
              </a:lnSpc>
              <a:spcBef>
                <a:spcPts val="0"/>
              </a:spcBef>
            </a:pPr>
            <a:r>
              <a:rPr lang="en-US" b="1" dirty="0" smtClean="0"/>
              <a:t>By day</a:t>
            </a:r>
            <a:r>
              <a:rPr lang="en-US" dirty="0" smtClean="0"/>
              <a:t>, the city of  </a:t>
            </a:r>
            <a:r>
              <a:rPr lang="en-US" dirty="0" err="1" smtClean="0"/>
              <a:t>Sfax</a:t>
            </a:r>
            <a:r>
              <a:rPr lang="en-US" dirty="0" smtClean="0"/>
              <a:t> is a dynamic and thriving  town  while decentralization has created a new dynamic along the main roads . center town has remained the converging place for  city users. We deduce that the vocation of some places changes between day and night.</a:t>
            </a:r>
            <a:endParaRPr lang="fr-FR" dirty="0" smtClean="0"/>
          </a:p>
          <a:p>
            <a:pPr algn="just">
              <a:lnSpc>
                <a:spcPct val="150000"/>
              </a:lnSpc>
              <a:spcBef>
                <a:spcPts val="0"/>
              </a:spcBef>
            </a:pPr>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7467600" cy="1000108"/>
          </a:xfrm>
        </p:spPr>
        <p:txBody>
          <a:bodyPr>
            <a:noAutofit/>
          </a:bodyPr>
          <a:lstStyle/>
          <a:p>
            <a:pPr algn="ctr">
              <a:lnSpc>
                <a:spcPct val="150000"/>
              </a:lnSpc>
              <a:spcAft>
                <a:spcPts val="600"/>
              </a:spcAft>
            </a:pPr>
            <a:r>
              <a:rPr lang="fr-FR" sz="2400" dirty="0" err="1" smtClean="0">
                <a:latin typeface="Aharoni" pitchFamily="2" charset="-79"/>
                <a:cs typeface="Aharoni" pitchFamily="2" charset="-79"/>
              </a:rPr>
              <a:t>Dynamism</a:t>
            </a:r>
            <a:r>
              <a:rPr lang="fr-FR" sz="2400" dirty="0" smtClean="0">
                <a:latin typeface="Aharoni" pitchFamily="2" charset="-79"/>
                <a:cs typeface="Aharoni" pitchFamily="2" charset="-79"/>
              </a:rPr>
              <a:t> of Sfax city by </a:t>
            </a:r>
            <a:r>
              <a:rPr lang="fr-FR" sz="2400" dirty="0" err="1" smtClean="0">
                <a:latin typeface="Aharoni" pitchFamily="2" charset="-79"/>
                <a:cs typeface="Aharoni" pitchFamily="2" charset="-79"/>
              </a:rPr>
              <a:t>day</a:t>
            </a:r>
            <a:r>
              <a:rPr lang="fr-FR" sz="2400" dirty="0" smtClean="0">
                <a:latin typeface="Aharoni" pitchFamily="2" charset="-79"/>
                <a:cs typeface="Aharoni" pitchFamily="2" charset="-79"/>
              </a:rPr>
              <a:t>-time: </a:t>
            </a:r>
            <a:r>
              <a:rPr lang="fr-FR" sz="2400" dirty="0" err="1" smtClean="0">
                <a:latin typeface="Aharoni" pitchFamily="2" charset="-79"/>
                <a:cs typeface="Aharoni" pitchFamily="2" charset="-79"/>
              </a:rPr>
              <a:t>various</a:t>
            </a:r>
            <a:r>
              <a:rPr lang="fr-FR" sz="2400" dirty="0" smtClean="0">
                <a:latin typeface="Aharoni" pitchFamily="2" charset="-79"/>
                <a:cs typeface="Aharoni" pitchFamily="2" charset="-79"/>
              </a:rPr>
              <a:t> </a:t>
            </a:r>
            <a:r>
              <a:rPr lang="fr-FR" sz="2400" dirty="0" err="1" smtClean="0">
                <a:latin typeface="Aharoni" pitchFamily="2" charset="-79"/>
                <a:cs typeface="Aharoni" pitchFamily="2" charset="-79"/>
              </a:rPr>
              <a:t>densities</a:t>
            </a:r>
            <a:r>
              <a:rPr lang="fr-FR" sz="2400" dirty="0" smtClean="0">
                <a:latin typeface="Aharoni" pitchFamily="2" charset="-79"/>
                <a:cs typeface="Aharoni" pitchFamily="2" charset="-79"/>
              </a:rPr>
              <a:t> in </a:t>
            </a:r>
            <a:r>
              <a:rPr lang="fr-FR" sz="2400" dirty="0" err="1" smtClean="0">
                <a:latin typeface="Aharoni" pitchFamily="2" charset="-79"/>
                <a:cs typeface="Aharoni" pitchFamily="2" charset="-79"/>
              </a:rPr>
              <a:t>attendance</a:t>
            </a:r>
            <a:endParaRPr lang="fr-FR" sz="2400" dirty="0">
              <a:latin typeface="Aharoni" pitchFamily="2" charset="-79"/>
              <a:cs typeface="Aharoni" pitchFamily="2" charset="-79"/>
            </a:endParaRPr>
          </a:p>
        </p:txBody>
      </p:sp>
      <p:pic>
        <p:nvPicPr>
          <p:cNvPr id="28674" name="Picture 2" descr="C:\Users\Dell\Desktop\Méga Projet sur le Genre Octobre 2017\Cartes élaborées\Diurnal perception of Sfax [Converted].ai.jpg"/>
          <p:cNvPicPr>
            <a:picLocks noGrp="1" noChangeAspect="1" noChangeArrowheads="1"/>
          </p:cNvPicPr>
          <p:nvPr>
            <p:ph sz="quarter" idx="1"/>
          </p:nvPr>
        </p:nvPicPr>
        <p:blipFill>
          <a:blip r:embed="rId2"/>
          <a:srcRect/>
          <a:stretch>
            <a:fillRect/>
          </a:stretch>
        </p:blipFill>
        <p:spPr bwMode="auto">
          <a:xfrm>
            <a:off x="500034" y="0"/>
            <a:ext cx="8299923" cy="6473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wheel(8)">
                                      <p:cBhvr>
                                        <p:cTn id="13"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2910" y="0"/>
            <a:ext cx="7467600" cy="1082660"/>
          </a:xfrm>
        </p:spPr>
        <p:txBody>
          <a:bodyPr>
            <a:normAutofit/>
          </a:bodyPr>
          <a:lstStyle/>
          <a:p>
            <a:pPr algn="ctr"/>
            <a:r>
              <a:rPr lang="fr-FR" dirty="0" smtClean="0">
                <a:latin typeface="Aharoni" pitchFamily="2" charset="-79"/>
                <a:cs typeface="Aharoni" pitchFamily="2" charset="-79"/>
              </a:rPr>
              <a:t>The </a:t>
            </a:r>
            <a:r>
              <a:rPr lang="fr-FR" dirty="0" err="1" smtClean="0">
                <a:latin typeface="Aharoni" pitchFamily="2" charset="-79"/>
                <a:cs typeface="Aharoni" pitchFamily="2" charset="-79"/>
              </a:rPr>
              <a:t>defining</a:t>
            </a:r>
            <a:r>
              <a:rPr lang="fr-FR" dirty="0" smtClean="0">
                <a:latin typeface="Aharoni" pitchFamily="2" charset="-79"/>
                <a:cs typeface="Aharoni" pitchFamily="2" charset="-79"/>
              </a:rPr>
              <a:t> </a:t>
            </a:r>
            <a:r>
              <a:rPr lang="fr-FR" dirty="0" err="1" smtClean="0">
                <a:latin typeface="Aharoni" pitchFamily="2" charset="-79"/>
                <a:cs typeface="Aharoni" pitchFamily="2" charset="-79"/>
              </a:rPr>
              <a:t>factors</a:t>
            </a:r>
            <a:r>
              <a:rPr lang="fr-FR" dirty="0" smtClean="0">
                <a:latin typeface="Aharoni" pitchFamily="2" charset="-79"/>
                <a:cs typeface="Aharoni" pitchFamily="2" charset="-79"/>
              </a:rPr>
              <a:t> in </a:t>
            </a:r>
            <a:r>
              <a:rPr lang="fr-FR" dirty="0" err="1" smtClean="0">
                <a:latin typeface="Aharoni" pitchFamily="2" charset="-79"/>
                <a:cs typeface="Aharoni" pitchFamily="2" charset="-79"/>
              </a:rPr>
              <a:t>choosing</a:t>
            </a:r>
            <a:r>
              <a:rPr lang="fr-FR" dirty="0" smtClean="0">
                <a:latin typeface="Aharoni" pitchFamily="2" charset="-79"/>
                <a:cs typeface="Aharoni" pitchFamily="2" charset="-79"/>
              </a:rPr>
              <a:t> the space practices in the public sphere</a:t>
            </a:r>
            <a:endParaRPr lang="fr-FR" dirty="0">
              <a:latin typeface="Aharoni" pitchFamily="2" charset="-79"/>
              <a:cs typeface="Aharoni" pitchFamily="2" charset="-79"/>
            </a:endParaRPr>
          </a:p>
        </p:txBody>
      </p:sp>
      <p:grpSp>
        <p:nvGrpSpPr>
          <p:cNvPr id="16" name="Groupe 15"/>
          <p:cNvGrpSpPr/>
          <p:nvPr/>
        </p:nvGrpSpPr>
        <p:grpSpPr>
          <a:xfrm>
            <a:off x="3071802" y="3857628"/>
            <a:ext cx="2748829" cy="3000372"/>
            <a:chOff x="2506765" y="797136"/>
            <a:chExt cx="1143000" cy="1569380"/>
          </a:xfrm>
        </p:grpSpPr>
        <p:sp>
          <p:nvSpPr>
            <p:cNvPr id="17" name="Ellipse 16"/>
            <p:cNvSpPr/>
            <p:nvPr/>
          </p:nvSpPr>
          <p:spPr>
            <a:xfrm>
              <a:off x="2506765" y="797136"/>
              <a:ext cx="1143000" cy="1143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fr-FR" sz="2000" b="1" dirty="0" err="1" smtClean="0">
                  <a:solidFill>
                    <a:schemeClr val="tx1"/>
                  </a:solidFill>
                </a:rPr>
                <a:t>Personal</a:t>
              </a:r>
              <a:r>
                <a:rPr lang="fr-FR" sz="2000" b="1" dirty="0" smtClean="0">
                  <a:solidFill>
                    <a:schemeClr val="tx1"/>
                  </a:solidFill>
                </a:rPr>
                <a:t> perception of male and </a:t>
              </a:r>
              <a:r>
                <a:rPr lang="fr-FR" sz="2000" b="1" dirty="0" err="1" smtClean="0">
                  <a:solidFill>
                    <a:schemeClr val="tx1"/>
                  </a:solidFill>
                </a:rPr>
                <a:t>female</a:t>
              </a:r>
              <a:r>
                <a:rPr lang="fr-FR" sz="2000" b="1" dirty="0" smtClean="0">
                  <a:solidFill>
                    <a:schemeClr val="tx1"/>
                  </a:solidFill>
                </a:rPr>
                <a:t> </a:t>
              </a:r>
              <a:r>
                <a:rPr lang="fr-FR" sz="2000" b="1" dirty="0" err="1" smtClean="0">
                  <a:solidFill>
                    <a:schemeClr val="tx1"/>
                  </a:solidFill>
                </a:rPr>
                <a:t>spaces</a:t>
              </a:r>
              <a:endParaRPr lang="fr-FR" sz="2000" b="1" dirty="0">
                <a:solidFill>
                  <a:schemeClr val="tx1"/>
                </a:solidFill>
              </a:endParaRPr>
            </a:p>
          </p:txBody>
        </p:sp>
        <p:sp>
          <p:nvSpPr>
            <p:cNvPr id="18" name="Ellipse 4"/>
            <p:cNvSpPr/>
            <p:nvPr/>
          </p:nvSpPr>
          <p:spPr>
            <a:xfrm>
              <a:off x="2763269" y="1558292"/>
              <a:ext cx="808222" cy="808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fr-FR" sz="2000" b="1" kern="1200">
                <a:solidFill>
                  <a:schemeClr val="tx1"/>
                </a:solidFill>
              </a:endParaRPr>
            </a:p>
          </p:txBody>
        </p:sp>
      </p:grpSp>
      <p:grpSp>
        <p:nvGrpSpPr>
          <p:cNvPr id="19" name="Groupe 18"/>
          <p:cNvGrpSpPr/>
          <p:nvPr/>
        </p:nvGrpSpPr>
        <p:grpSpPr>
          <a:xfrm>
            <a:off x="2000232" y="1357298"/>
            <a:ext cx="2463077" cy="2143140"/>
            <a:chOff x="1778000" y="533399"/>
            <a:chExt cx="1143000" cy="1143000"/>
          </a:xfrm>
        </p:grpSpPr>
        <p:sp>
          <p:nvSpPr>
            <p:cNvPr id="20" name="Ellipse 19"/>
            <p:cNvSpPr/>
            <p:nvPr/>
          </p:nvSpPr>
          <p:spPr>
            <a:xfrm>
              <a:off x="1778000" y="533399"/>
              <a:ext cx="1143000" cy="1143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Ellipse 6"/>
            <p:cNvSpPr/>
            <p:nvPr/>
          </p:nvSpPr>
          <p:spPr>
            <a:xfrm>
              <a:off x="1945389" y="700787"/>
              <a:ext cx="808222" cy="808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2000" b="1" kern="1200" dirty="0" err="1" smtClean="0">
                  <a:solidFill>
                    <a:schemeClr val="tx1"/>
                  </a:solidFill>
                </a:rPr>
                <a:t>Personal</a:t>
              </a:r>
              <a:r>
                <a:rPr lang="fr-FR" sz="2000" b="1" kern="1200" dirty="0" smtClean="0">
                  <a:solidFill>
                    <a:schemeClr val="tx1"/>
                  </a:solidFill>
                </a:rPr>
                <a:t> feeling of </a:t>
              </a:r>
              <a:r>
                <a:rPr lang="fr-FR" sz="2000" b="1" kern="1200" dirty="0" err="1" smtClean="0">
                  <a:solidFill>
                    <a:schemeClr val="tx1"/>
                  </a:solidFill>
                </a:rPr>
                <a:t>security</a:t>
              </a:r>
              <a:r>
                <a:rPr lang="fr-FR" sz="2000" b="1" kern="1200" dirty="0" smtClean="0">
                  <a:solidFill>
                    <a:schemeClr val="tx1"/>
                  </a:solidFill>
                </a:rPr>
                <a:t>  and </a:t>
              </a:r>
              <a:r>
                <a:rPr lang="fr-FR" sz="2000" b="1" kern="1200" dirty="0" err="1" smtClean="0">
                  <a:solidFill>
                    <a:schemeClr val="tx1"/>
                  </a:solidFill>
                </a:rPr>
                <a:t>insecurity</a:t>
              </a:r>
              <a:r>
                <a:rPr lang="fr-FR" sz="2000" b="1" kern="1200" dirty="0" smtClean="0">
                  <a:solidFill>
                    <a:schemeClr val="tx1"/>
                  </a:solidFill>
                </a:rPr>
                <a:t> </a:t>
              </a:r>
              <a:endParaRPr lang="fr-FR" sz="2000" b="1" kern="1200" dirty="0">
                <a:solidFill>
                  <a:schemeClr val="tx1"/>
                </a:solidFill>
              </a:endParaRPr>
            </a:p>
          </p:txBody>
        </p:sp>
      </p:grpSp>
      <p:grpSp>
        <p:nvGrpSpPr>
          <p:cNvPr id="22" name="Groupe 21"/>
          <p:cNvGrpSpPr/>
          <p:nvPr/>
        </p:nvGrpSpPr>
        <p:grpSpPr>
          <a:xfrm>
            <a:off x="4429124" y="1500174"/>
            <a:ext cx="3080484" cy="2571768"/>
            <a:chOff x="3113789" y="-277344"/>
            <a:chExt cx="1622061" cy="1510003"/>
          </a:xfrm>
        </p:grpSpPr>
        <p:sp>
          <p:nvSpPr>
            <p:cNvPr id="23" name="Ellipse 22"/>
            <p:cNvSpPr/>
            <p:nvPr/>
          </p:nvSpPr>
          <p:spPr>
            <a:xfrm>
              <a:off x="3219298" y="-277344"/>
              <a:ext cx="1516552" cy="1143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fr-FR" sz="2000" b="1" dirty="0" err="1" smtClean="0">
                  <a:solidFill>
                    <a:schemeClr val="tx1"/>
                  </a:solidFill>
                </a:rPr>
                <a:t>Attractivness</a:t>
              </a:r>
              <a:r>
                <a:rPr lang="fr-FR" sz="2000" b="1" dirty="0" smtClean="0">
                  <a:solidFill>
                    <a:schemeClr val="tx1"/>
                  </a:solidFill>
                </a:rPr>
                <a:t> and prohibition of </a:t>
              </a:r>
              <a:r>
                <a:rPr lang="fr-FR" sz="2000" b="1" dirty="0" err="1" smtClean="0">
                  <a:solidFill>
                    <a:schemeClr val="tx1"/>
                  </a:solidFill>
                </a:rPr>
                <a:t>different</a:t>
              </a:r>
              <a:r>
                <a:rPr lang="fr-FR" sz="2000" b="1" dirty="0" smtClean="0">
                  <a:solidFill>
                    <a:schemeClr val="tx1"/>
                  </a:solidFill>
                </a:rPr>
                <a:t>  </a:t>
              </a:r>
              <a:r>
                <a:rPr lang="fr-FR" sz="2000" b="1" dirty="0" err="1" smtClean="0">
                  <a:solidFill>
                    <a:schemeClr val="tx1"/>
                  </a:solidFill>
                </a:rPr>
                <a:t>spaces</a:t>
              </a:r>
              <a:endParaRPr lang="fr-FR" sz="2000" b="1" dirty="0">
                <a:solidFill>
                  <a:schemeClr val="tx1"/>
                </a:solidFill>
              </a:endParaRPr>
            </a:p>
          </p:txBody>
        </p:sp>
        <p:sp>
          <p:nvSpPr>
            <p:cNvPr id="24" name="Ellipse 8"/>
            <p:cNvSpPr/>
            <p:nvPr/>
          </p:nvSpPr>
          <p:spPr>
            <a:xfrm>
              <a:off x="3113789" y="424435"/>
              <a:ext cx="808222" cy="808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fr-FR" sz="2000" b="1" kern="1200">
                <a:solidFill>
                  <a:schemeClr val="tx1"/>
                </a:solidFill>
              </a:endParaRPr>
            </a:p>
          </p:txBody>
        </p:sp>
      </p:grpSp>
      <p:sp>
        <p:nvSpPr>
          <p:cNvPr id="25" name=" 9"/>
          <p:cNvSpPr/>
          <p:nvPr/>
        </p:nvSpPr>
        <p:spPr>
          <a:xfrm>
            <a:off x="1000100" y="1071546"/>
            <a:ext cx="7286676" cy="578645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7901014" cy="6045348"/>
          </a:xfrm>
        </p:spPr>
        <p:txBody>
          <a:bodyPr/>
          <a:lstStyle/>
          <a:p>
            <a:pPr algn="just">
              <a:lnSpc>
                <a:spcPct val="150000"/>
              </a:lnSpc>
              <a:spcBef>
                <a:spcPts val="0"/>
              </a:spcBef>
            </a:pPr>
            <a:r>
              <a:rPr lang="fr-FR" dirty="0" smtClean="0"/>
              <a:t> </a:t>
            </a:r>
            <a:r>
              <a:rPr lang="en-US" dirty="0" smtClean="0"/>
              <a:t>Most interviewed women feel the security within their homes. Those of them who feel the safety within  the Medina are already living there or has grown up with its walls.</a:t>
            </a:r>
          </a:p>
          <a:p>
            <a:pPr algn="just">
              <a:lnSpc>
                <a:spcPct val="150000"/>
              </a:lnSpc>
              <a:spcBef>
                <a:spcPts val="0"/>
              </a:spcBef>
            </a:pPr>
            <a:endParaRPr lang="en-US" dirty="0" smtClean="0"/>
          </a:p>
          <a:p>
            <a:pPr algn="just">
              <a:lnSpc>
                <a:spcPct val="150000"/>
              </a:lnSpc>
              <a:spcBef>
                <a:spcPts val="0"/>
              </a:spcBef>
              <a:buNone/>
            </a:pPr>
            <a:endParaRPr lang="fr-FR" dirty="0" smtClean="0"/>
          </a:p>
          <a:p>
            <a:pPr algn="just">
              <a:lnSpc>
                <a:spcPct val="150000"/>
              </a:lnSpc>
              <a:spcBef>
                <a:spcPts val="0"/>
              </a:spcBef>
            </a:pPr>
            <a:r>
              <a:rPr lang="en-US" dirty="0" smtClean="0"/>
              <a:t>By contrast, men appropriate all the city and many of them also appropriate their work place.</a:t>
            </a:r>
            <a:endParaRPr lang="fr-FR" dirty="0" smtClean="0"/>
          </a:p>
          <a:p>
            <a:pPr algn="just">
              <a:lnSpc>
                <a:spcPct val="150000"/>
              </a:lnSpc>
              <a:spcBef>
                <a:spcPts val="0"/>
              </a:spcBef>
            </a:pP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Desktop\Méga Projet sur le Genre Octobre 2017\Emna cartes\Nouveau dossier (5)\secure insecure[Converted].ai.jpg"/>
          <p:cNvPicPr>
            <a:picLocks noGrp="1" noChangeAspect="1" noChangeArrowheads="1"/>
          </p:cNvPicPr>
          <p:nvPr>
            <p:ph sz="quarter" idx="1"/>
          </p:nvPr>
        </p:nvPicPr>
        <p:blipFill>
          <a:blip r:embed="rId2">
            <a:lum contrast="10000"/>
          </a:blip>
          <a:srcRect/>
          <a:stretch>
            <a:fillRect/>
          </a:stretch>
        </p:blipFill>
        <p:spPr bwMode="auto">
          <a:xfrm>
            <a:off x="214282" y="428604"/>
            <a:ext cx="8552489" cy="60452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8115328" cy="6045348"/>
          </a:xfrm>
        </p:spPr>
        <p:txBody>
          <a:bodyPr>
            <a:normAutofit fontScale="92500"/>
          </a:bodyPr>
          <a:lstStyle/>
          <a:p>
            <a:pPr algn="just">
              <a:lnSpc>
                <a:spcPct val="150000"/>
              </a:lnSpc>
              <a:spcBef>
                <a:spcPts val="0"/>
              </a:spcBef>
            </a:pPr>
            <a:r>
              <a:rPr lang="en-US" dirty="0" smtClean="0"/>
              <a:t>The Medina is more attractive for women than men. Based on our corpuses analysis we can claim that most parts of the Medina revolve about marriage industry (</a:t>
            </a:r>
            <a:r>
              <a:rPr lang="en-US" dirty="0" err="1" smtClean="0"/>
              <a:t>jowellery</a:t>
            </a:r>
            <a:r>
              <a:rPr lang="en-US" dirty="0" smtClean="0"/>
              <a:t>, wedding bunch and traditional markets “</a:t>
            </a:r>
            <a:r>
              <a:rPr lang="en-US" i="1" dirty="0" smtClean="0"/>
              <a:t>souks</a:t>
            </a:r>
            <a:r>
              <a:rPr lang="en-US" dirty="0" smtClean="0"/>
              <a:t>”).</a:t>
            </a:r>
            <a:endParaRPr lang="fr-FR" dirty="0" smtClean="0"/>
          </a:p>
          <a:p>
            <a:pPr algn="just">
              <a:lnSpc>
                <a:spcPct val="150000"/>
              </a:lnSpc>
              <a:spcBef>
                <a:spcPts val="0"/>
              </a:spcBef>
            </a:pPr>
            <a:r>
              <a:rPr lang="en-US" dirty="0" smtClean="0"/>
              <a:t>The avenue </a:t>
            </a:r>
            <a:r>
              <a:rPr lang="en-US" dirty="0" err="1" smtClean="0"/>
              <a:t>Hedi</a:t>
            </a:r>
            <a:r>
              <a:rPr lang="en-US" dirty="0" smtClean="0"/>
              <a:t> </a:t>
            </a:r>
            <a:r>
              <a:rPr lang="en-US" dirty="0" err="1" smtClean="0"/>
              <a:t>Chaker</a:t>
            </a:r>
            <a:r>
              <a:rPr lang="en-US" dirty="0" smtClean="0"/>
              <a:t>, also called “</a:t>
            </a:r>
            <a:r>
              <a:rPr lang="en-US" i="1" dirty="0" smtClean="0"/>
              <a:t>Cents </a:t>
            </a:r>
            <a:r>
              <a:rPr lang="en-US" i="1" dirty="0" err="1" smtClean="0"/>
              <a:t>mètres</a:t>
            </a:r>
            <a:r>
              <a:rPr lang="en-US" dirty="0" smtClean="0"/>
              <a:t>” which is the only pedestrian space linking The Medina to the European city is attractive for both men and women, it is the same for some green spaces.  “</a:t>
            </a:r>
            <a:r>
              <a:rPr lang="en-US" i="1" dirty="0" err="1" smtClean="0"/>
              <a:t>Chott</a:t>
            </a:r>
            <a:r>
              <a:rPr lang="en-US" i="1" dirty="0" smtClean="0"/>
              <a:t> </a:t>
            </a:r>
            <a:r>
              <a:rPr lang="en-US" i="1" dirty="0" err="1" smtClean="0"/>
              <a:t>Kerkenah</a:t>
            </a:r>
            <a:r>
              <a:rPr lang="en-US" dirty="0" smtClean="0"/>
              <a:t>” which is the ledge of </a:t>
            </a:r>
            <a:r>
              <a:rPr lang="en-US" dirty="0" err="1" smtClean="0"/>
              <a:t>sfax</a:t>
            </a:r>
            <a:r>
              <a:rPr lang="en-US" dirty="0" smtClean="0"/>
              <a:t> city is not considered very attractive for both gender . The stadium and football in general still are male activities.</a:t>
            </a:r>
            <a:endParaRPr lang="fr-FR" dirty="0" smtClean="0"/>
          </a:p>
          <a:p>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Most attractive places in </a:t>
            </a:r>
            <a:r>
              <a:rPr lang="fr-FR" b="1" dirty="0" err="1" smtClean="0"/>
              <a:t>sfax</a:t>
            </a:r>
            <a:r>
              <a:rPr lang="fr-FR" b="1" dirty="0" smtClean="0"/>
              <a:t> city </a:t>
            </a:r>
            <a:r>
              <a:rPr lang="fr-FR" b="1" dirty="0" err="1" smtClean="0"/>
              <a:t>according</a:t>
            </a:r>
            <a:r>
              <a:rPr lang="fr-FR" b="1" dirty="0" smtClean="0"/>
              <a:t> to gender</a:t>
            </a:r>
            <a:endParaRPr lang="fr-FR" b="1" dirty="0"/>
          </a:p>
        </p:txBody>
      </p:sp>
      <p:pic>
        <p:nvPicPr>
          <p:cNvPr id="33794" name="Picture 2" descr="C:\Users\Dell\Desktop\Méga Projet sur le Genre Octobre 2017\Emna cartes\Attractives places [Converted].ai.jpg"/>
          <p:cNvPicPr>
            <a:picLocks noGrp="1" noChangeAspect="1" noChangeArrowheads="1"/>
          </p:cNvPicPr>
          <p:nvPr>
            <p:ph sz="quarter" idx="1"/>
          </p:nvPr>
        </p:nvPicPr>
        <p:blipFill>
          <a:blip r:embed="rId2"/>
          <a:srcRect/>
          <a:stretch>
            <a:fillRect/>
          </a:stretch>
        </p:blipFill>
        <p:spPr bwMode="auto">
          <a:xfrm>
            <a:off x="500034" y="500042"/>
            <a:ext cx="8242210" cy="58309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33794"/>
                                        </p:tgtEl>
                                        <p:attrNameLst>
                                          <p:attrName>style.visibility</p:attrName>
                                        </p:attrNameLst>
                                      </p:cBhvr>
                                      <p:to>
                                        <p:strVal val="visible"/>
                                      </p:to>
                                    </p:set>
                                    <p:anim calcmode="lin" valueType="num">
                                      <p:cBhvr>
                                        <p:cTn id="14" dur="500" fill="hold"/>
                                        <p:tgtEl>
                                          <p:spTgt spid="33794"/>
                                        </p:tgtEl>
                                        <p:attrNameLst>
                                          <p:attrName>ppt_w</p:attrName>
                                        </p:attrNameLst>
                                      </p:cBhvr>
                                      <p:tavLst>
                                        <p:tav tm="0">
                                          <p:val>
                                            <p:fltVal val="0"/>
                                          </p:val>
                                        </p:tav>
                                        <p:tav tm="100000">
                                          <p:val>
                                            <p:strVal val="#ppt_w"/>
                                          </p:val>
                                        </p:tav>
                                      </p:tavLst>
                                    </p:anim>
                                    <p:anim calcmode="lin" valueType="num">
                                      <p:cBhvr>
                                        <p:cTn id="15" dur="500" fill="hold"/>
                                        <p:tgtEl>
                                          <p:spTgt spid="337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6050" y="285728"/>
            <a:ext cx="5572164" cy="654032"/>
          </a:xfrm>
        </p:spPr>
        <p:txBody>
          <a:bodyPr/>
          <a:lstStyle/>
          <a:p>
            <a:pPr algn="ctr"/>
            <a:r>
              <a:rPr lang="fr-FR" dirty="0" err="1" smtClean="0">
                <a:latin typeface="Aharoni" pitchFamily="2" charset="-79"/>
                <a:cs typeface="Aharoni" pitchFamily="2" charset="-79"/>
              </a:rPr>
              <a:t>Research’s</a:t>
            </a:r>
            <a:r>
              <a:rPr lang="fr-FR" dirty="0" smtClean="0">
                <a:latin typeface="Aharoni" pitchFamily="2" charset="-79"/>
                <a:cs typeface="Aharoni" pitchFamily="2" charset="-79"/>
              </a:rPr>
              <a:t> </a:t>
            </a:r>
            <a:r>
              <a:rPr lang="fr-FR" dirty="0" err="1" smtClean="0">
                <a:latin typeface="Aharoni" pitchFamily="2" charset="-79"/>
                <a:cs typeface="Aharoni" pitchFamily="2" charset="-79"/>
              </a:rPr>
              <a:t>general</a:t>
            </a:r>
            <a:r>
              <a:rPr lang="fr-FR" dirty="0" smtClean="0">
                <a:latin typeface="Aharoni" pitchFamily="2" charset="-79"/>
                <a:cs typeface="Aharoni" pitchFamily="2" charset="-79"/>
              </a:rPr>
              <a:t> </a:t>
            </a:r>
            <a:r>
              <a:rPr lang="fr-FR" dirty="0" err="1" smtClean="0">
                <a:latin typeface="Aharoni" pitchFamily="2" charset="-79"/>
                <a:cs typeface="Aharoni" pitchFamily="2" charset="-79"/>
              </a:rPr>
              <a:t>context</a:t>
            </a:r>
            <a:endParaRPr lang="fr-FR" dirty="0">
              <a:latin typeface="Aharoni" pitchFamily="2" charset="-79"/>
              <a:cs typeface="Aharoni" pitchFamily="2" charset="-79"/>
            </a:endParaRPr>
          </a:p>
        </p:txBody>
      </p:sp>
      <p:pic>
        <p:nvPicPr>
          <p:cNvPr id="6147" name="Picture 3" descr="Résultat de recherche d'images pour &quot;lien&quot;"/>
          <p:cNvPicPr>
            <a:picLocks noChangeAspect="1" noChangeArrowheads="1"/>
          </p:cNvPicPr>
          <p:nvPr/>
        </p:nvPicPr>
        <p:blipFill>
          <a:blip r:embed="rId2"/>
          <a:srcRect/>
          <a:stretch>
            <a:fillRect/>
          </a:stretch>
        </p:blipFill>
        <p:spPr bwMode="auto">
          <a:xfrm rot="20962356">
            <a:off x="273156" y="3442654"/>
            <a:ext cx="5897705" cy="3510840"/>
          </a:xfrm>
          <a:prstGeom prst="rect">
            <a:avLst/>
          </a:prstGeom>
          <a:noFill/>
        </p:spPr>
      </p:pic>
      <p:sp>
        <p:nvSpPr>
          <p:cNvPr id="3" name="Espace réservé du contenu 2"/>
          <p:cNvSpPr>
            <a:spLocks noGrp="1"/>
          </p:cNvSpPr>
          <p:nvPr>
            <p:ph sz="quarter" idx="1"/>
          </p:nvPr>
        </p:nvSpPr>
        <p:spPr>
          <a:xfrm>
            <a:off x="2643174" y="1142984"/>
            <a:ext cx="5786446" cy="3143272"/>
          </a:xfrm>
        </p:spPr>
        <p:txBody>
          <a:bodyPr>
            <a:noAutofit/>
          </a:bodyPr>
          <a:lstStyle/>
          <a:p>
            <a:pPr algn="just">
              <a:lnSpc>
                <a:spcPct val="150000"/>
              </a:lnSpc>
              <a:spcBef>
                <a:spcPts val="0"/>
              </a:spcBef>
            </a:pPr>
            <a:r>
              <a:rPr lang="fr-FR" sz="2800" dirty="0" smtClean="0">
                <a:latin typeface="Times New Roman" pitchFamily="18" charset="0"/>
                <a:cs typeface="Times New Roman" pitchFamily="18" charset="0"/>
              </a:rPr>
              <a:t>The </a:t>
            </a:r>
            <a:r>
              <a:rPr lang="fr-FR" sz="2800" dirty="0" err="1" smtClean="0">
                <a:latin typeface="Times New Roman" pitchFamily="18" charset="0"/>
                <a:cs typeface="Times New Roman" pitchFamily="18" charset="0"/>
              </a:rPr>
              <a:t>aim</a:t>
            </a:r>
            <a:r>
              <a:rPr lang="fr-FR" sz="2800" dirty="0" smtClean="0">
                <a:latin typeface="Times New Roman" pitchFamily="18" charset="0"/>
                <a:cs typeface="Times New Roman" pitchFamily="18" charset="0"/>
              </a:rPr>
              <a:t> of </a:t>
            </a:r>
            <a:r>
              <a:rPr lang="fr-FR" sz="2800" dirty="0" err="1" smtClean="0">
                <a:latin typeface="Times New Roman" pitchFamily="18" charset="0"/>
                <a:cs typeface="Times New Roman" pitchFamily="18" charset="0"/>
              </a:rPr>
              <a:t>this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research</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is</a:t>
            </a:r>
            <a:r>
              <a:rPr lang="fr-FR" sz="2800" dirty="0" smtClean="0">
                <a:latin typeface="Times New Roman" pitchFamily="18" charset="0"/>
                <a:cs typeface="Times New Roman" pitchFamily="18" charset="0"/>
              </a:rPr>
              <a:t> to </a:t>
            </a:r>
            <a:r>
              <a:rPr lang="fr-FR" sz="2800" dirty="0" err="1" smtClean="0">
                <a:latin typeface="Times New Roman" pitchFamily="18" charset="0"/>
                <a:cs typeface="Times New Roman" pitchFamily="18" charset="0"/>
              </a:rPr>
              <a:t>highlight</a:t>
            </a:r>
            <a:r>
              <a:rPr lang="fr-FR" sz="2800" dirty="0" smtClean="0">
                <a:latin typeface="Times New Roman" pitchFamily="18" charset="0"/>
                <a:cs typeface="Times New Roman" pitchFamily="18" charset="0"/>
              </a:rPr>
              <a:t> the </a:t>
            </a:r>
            <a:r>
              <a:rPr lang="fr-FR" sz="2800" dirty="0" err="1" smtClean="0">
                <a:latin typeface="Times New Roman" pitchFamily="18" charset="0"/>
                <a:cs typeface="Times New Roman" pitchFamily="18" charset="0"/>
              </a:rPr>
              <a:t>link</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between</a:t>
            </a:r>
            <a:r>
              <a:rPr lang="fr-FR" sz="2800" dirty="0" smtClean="0">
                <a:latin typeface="Times New Roman" pitchFamily="18" charset="0"/>
                <a:cs typeface="Times New Roman" pitchFamily="18" charset="0"/>
              </a:rPr>
              <a:t> social </a:t>
            </a:r>
            <a:r>
              <a:rPr lang="fr-FR" sz="2800" dirty="0" err="1" smtClean="0">
                <a:latin typeface="Times New Roman" pitchFamily="18" charset="0"/>
                <a:cs typeface="Times New Roman" pitchFamily="18" charset="0"/>
              </a:rPr>
              <a:t>anchoring</a:t>
            </a:r>
            <a:r>
              <a:rPr lang="fr-FR" sz="2800" dirty="0" smtClean="0">
                <a:latin typeface="Times New Roman" pitchFamily="18" charset="0"/>
                <a:cs typeface="Times New Roman" pitchFamily="18" charset="0"/>
              </a:rPr>
              <a:t> and </a:t>
            </a:r>
            <a:r>
              <a:rPr lang="fr-FR" sz="2800" dirty="0" err="1" smtClean="0">
                <a:latin typeface="Times New Roman" pitchFamily="18" charset="0"/>
                <a:cs typeface="Times New Roman" pitchFamily="18" charset="0"/>
              </a:rPr>
              <a:t>unequal</a:t>
            </a:r>
            <a:r>
              <a:rPr lang="fr-FR" sz="2800" dirty="0" smtClean="0">
                <a:latin typeface="Times New Roman" pitchFamily="18" charset="0"/>
                <a:cs typeface="Times New Roman" pitchFamily="18" charset="0"/>
              </a:rPr>
              <a:t> spatial practices by men and </a:t>
            </a:r>
            <a:r>
              <a:rPr lang="fr-FR" sz="2800" dirty="0" err="1" smtClean="0">
                <a:latin typeface="Times New Roman" pitchFamily="18" charset="0"/>
                <a:cs typeface="Times New Roman" pitchFamily="18" charset="0"/>
              </a:rPr>
              <a:t>women</a:t>
            </a:r>
            <a:r>
              <a:rPr lang="fr-FR" sz="2800" dirty="0" smtClean="0">
                <a:latin typeface="Times New Roman" pitchFamily="18" charset="0"/>
                <a:cs typeface="Times New Roman" pitchFamily="18" charset="0"/>
              </a:rPr>
              <a:t> in public and </a:t>
            </a:r>
            <a:r>
              <a:rPr lang="fr-FR" sz="2800" dirty="0" err="1" smtClean="0">
                <a:latin typeface="Times New Roman" pitchFamily="18" charset="0"/>
                <a:cs typeface="Times New Roman" pitchFamily="18" charset="0"/>
              </a:rPr>
              <a:t>private</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spaces</a:t>
            </a:r>
            <a:r>
              <a:rPr lang="fr-FR" sz="2800" dirty="0" smtClean="0">
                <a:latin typeface="Times New Roman" pitchFamily="18" charset="0"/>
                <a:cs typeface="Times New Roman" pitchFamily="18" charset="0"/>
              </a:rPr>
              <a:t>.</a:t>
            </a:r>
          </a:p>
          <a:p>
            <a:pPr>
              <a:buNone/>
            </a:pPr>
            <a:endParaRPr lang="fr-FR" sz="2800" dirty="0" smtClean="0">
              <a:latin typeface="Times New Roman" pitchFamily="18" charset="0"/>
              <a:cs typeface="Times New Roman" pitchFamily="18" charset="0"/>
            </a:endParaRPr>
          </a:p>
        </p:txBody>
      </p:sp>
      <p:pic>
        <p:nvPicPr>
          <p:cNvPr id="6145" name="Picture 1" descr="C:\Users\Dell\Desktop\th.jpg"/>
          <p:cNvPicPr>
            <a:picLocks noChangeAspect="1" noChangeArrowheads="1"/>
          </p:cNvPicPr>
          <p:nvPr/>
        </p:nvPicPr>
        <p:blipFill>
          <a:blip r:embed="rId3"/>
          <a:srcRect/>
          <a:stretch>
            <a:fillRect/>
          </a:stretch>
        </p:blipFill>
        <p:spPr bwMode="auto">
          <a:xfrm>
            <a:off x="500034" y="1428736"/>
            <a:ext cx="2238357" cy="22383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1"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1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7467600" cy="6045348"/>
          </a:xfrm>
        </p:spPr>
        <p:txBody>
          <a:bodyPr>
            <a:normAutofit fontScale="92500" lnSpcReduction="10000"/>
          </a:bodyPr>
          <a:lstStyle/>
          <a:p>
            <a:pPr algn="just">
              <a:lnSpc>
                <a:spcPct val="150000"/>
              </a:lnSpc>
              <a:spcBef>
                <a:spcPts val="0"/>
              </a:spcBef>
            </a:pPr>
            <a:r>
              <a:rPr lang="en-US" dirty="0" smtClean="0"/>
              <a:t>The social patriarchal values prohibited the frequentation of some spaces in </a:t>
            </a:r>
            <a:r>
              <a:rPr lang="en-US" dirty="0" err="1" smtClean="0"/>
              <a:t>Sfax</a:t>
            </a:r>
            <a:r>
              <a:rPr lang="en-US" dirty="0" smtClean="0"/>
              <a:t> city. Some of people of our study sample defy these social barriers and they do not interiorize the feeling of social restrictions. </a:t>
            </a:r>
            <a:endParaRPr lang="fr-FR" dirty="0" smtClean="0"/>
          </a:p>
          <a:p>
            <a:pPr algn="just">
              <a:lnSpc>
                <a:spcPct val="150000"/>
              </a:lnSpc>
              <a:spcBef>
                <a:spcPts val="0"/>
              </a:spcBef>
            </a:pPr>
            <a:r>
              <a:rPr lang="en-US" dirty="0" smtClean="0"/>
              <a:t>The prohibited spaces perceived by women are bars (22.05 ), east side of the Medina witch is a place of prostitution (11.42 %), men’s cafes (8.57 %), crowded places (8.57 %) ; while for men we find the place of prostitution (17.14%), bars (11.42 %), popular neighborhoods (8.57 %) and 11.42 % of interviewed men consider that everything is allowed.</a:t>
            </a:r>
            <a:endParaRPr lang="fr-FR" dirty="0" smtClean="0"/>
          </a:p>
          <a:p>
            <a:pPr algn="just">
              <a:lnSpc>
                <a:spcPct val="150000"/>
              </a:lnSpc>
              <a:spcBef>
                <a:spcPts val="0"/>
              </a:spcBef>
              <a:buNone/>
            </a:pP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smtClean="0"/>
              <a:t>Prohibited</a:t>
            </a:r>
            <a:r>
              <a:rPr lang="fr-FR" b="1" dirty="0" smtClean="0"/>
              <a:t> places in Sfax city </a:t>
            </a:r>
            <a:r>
              <a:rPr lang="fr-FR" b="1" dirty="0" err="1" smtClean="0"/>
              <a:t>according</a:t>
            </a:r>
            <a:r>
              <a:rPr lang="fr-FR" b="1" dirty="0" smtClean="0"/>
              <a:t> to gender</a:t>
            </a:r>
            <a:endParaRPr lang="fr-FR" b="1" dirty="0"/>
          </a:p>
        </p:txBody>
      </p:sp>
      <p:pic>
        <p:nvPicPr>
          <p:cNvPr id="34818" name="Picture 2" descr="C:\Users\Dell\Desktop\Méga Projet sur le Genre Octobre 2017\Cartes élaborées\Forbidden places [Converted] copy.ai.jpg"/>
          <p:cNvPicPr>
            <a:picLocks noGrp="1" noChangeAspect="1" noChangeArrowheads="1"/>
          </p:cNvPicPr>
          <p:nvPr>
            <p:ph sz="quarter" idx="1"/>
          </p:nvPr>
        </p:nvPicPr>
        <p:blipFill>
          <a:blip r:embed="rId2"/>
          <a:srcRect l="3721" t="5277" r="5103" b="5309"/>
          <a:stretch>
            <a:fillRect/>
          </a:stretch>
        </p:blipFill>
        <p:spPr bwMode="auto">
          <a:xfrm>
            <a:off x="285720" y="500042"/>
            <a:ext cx="8347706" cy="5786478"/>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4818"/>
                                        </p:tgtEl>
                                        <p:attrNameLst>
                                          <p:attrName>style.visibility</p:attrName>
                                        </p:attrNameLst>
                                      </p:cBhvr>
                                      <p:to>
                                        <p:strVal val="visible"/>
                                      </p:to>
                                    </p:set>
                                    <p:anim calcmode="lin" valueType="num">
                                      <p:cBhvr>
                                        <p:cTn id="14" dur="500" fill="hold"/>
                                        <p:tgtEl>
                                          <p:spTgt spid="34818"/>
                                        </p:tgtEl>
                                        <p:attrNameLst>
                                          <p:attrName>ppt_w</p:attrName>
                                        </p:attrNameLst>
                                      </p:cBhvr>
                                      <p:tavLst>
                                        <p:tav tm="0">
                                          <p:val>
                                            <p:fltVal val="0"/>
                                          </p:val>
                                        </p:tav>
                                        <p:tav tm="100000">
                                          <p:val>
                                            <p:strVal val="#ppt_w"/>
                                          </p:val>
                                        </p:tav>
                                      </p:tavLst>
                                    </p:anim>
                                    <p:anim calcmode="lin" valueType="num">
                                      <p:cBhvr>
                                        <p:cTn id="15" dur="500" fill="hold"/>
                                        <p:tgtEl>
                                          <p:spTgt spid="348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71480"/>
            <a:ext cx="8186766" cy="5902472"/>
          </a:xfrm>
        </p:spPr>
        <p:txBody>
          <a:bodyPr/>
          <a:lstStyle/>
          <a:p>
            <a:pPr algn="just">
              <a:lnSpc>
                <a:spcPct val="150000"/>
              </a:lnSpc>
              <a:spcBef>
                <a:spcPts val="0"/>
              </a:spcBef>
            </a:pPr>
            <a:r>
              <a:rPr lang="en-US" dirty="0" smtClean="0"/>
              <a:t>Social restrictions drive people to categorize common places according to gender. </a:t>
            </a:r>
          </a:p>
          <a:p>
            <a:pPr algn="just">
              <a:lnSpc>
                <a:spcPct val="150000"/>
              </a:lnSpc>
              <a:spcBef>
                <a:spcPts val="0"/>
              </a:spcBef>
              <a:buNone/>
            </a:pPr>
            <a:endParaRPr lang="fr-FR" dirty="0" smtClean="0"/>
          </a:p>
          <a:p>
            <a:pPr algn="just">
              <a:lnSpc>
                <a:spcPct val="150000"/>
              </a:lnSpc>
              <a:spcBef>
                <a:spcPts val="0"/>
              </a:spcBef>
            </a:pPr>
            <a:r>
              <a:rPr lang="en-US" dirty="0" smtClean="0"/>
              <a:t>The interviewed population, male spaces are summed up in male cafés, bars and stadium. While female spaces are </a:t>
            </a:r>
            <a:r>
              <a:rPr lang="en-US" dirty="0" err="1" smtClean="0"/>
              <a:t>hammams</a:t>
            </a:r>
            <a:r>
              <a:rPr lang="en-US" dirty="0" smtClean="0"/>
              <a:t> and beauty salons. The mixed spaces are represented by tea houses, restaurants and some fitness centers.</a:t>
            </a:r>
            <a:endParaRPr lang="fr-FR" dirty="0" smtClean="0"/>
          </a:p>
          <a:p>
            <a:pPr algn="just">
              <a:lnSpc>
                <a:spcPct val="150000"/>
              </a:lnSpc>
              <a:spcBef>
                <a:spcPts val="0"/>
              </a:spcBef>
            </a:pP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7467600" cy="1143000"/>
          </a:xfrm>
        </p:spPr>
        <p:txBody>
          <a:bodyPr/>
          <a:lstStyle/>
          <a:p>
            <a:pPr algn="ctr"/>
            <a:r>
              <a:rPr lang="fr-FR" b="1" dirty="0" err="1" smtClean="0"/>
              <a:t>Personal</a:t>
            </a:r>
            <a:r>
              <a:rPr lang="fr-FR" b="1" dirty="0" smtClean="0"/>
              <a:t> perception of male and </a:t>
            </a:r>
            <a:r>
              <a:rPr lang="fr-FR" b="1" dirty="0" err="1" smtClean="0"/>
              <a:t>female</a:t>
            </a:r>
            <a:r>
              <a:rPr lang="fr-FR" b="1" dirty="0" smtClean="0"/>
              <a:t> places </a:t>
            </a:r>
            <a:endParaRPr lang="fr-FR" b="1" dirty="0"/>
          </a:p>
        </p:txBody>
      </p:sp>
      <p:pic>
        <p:nvPicPr>
          <p:cNvPr id="35842" name="Picture 2" descr="C:\Users\Dell\Desktop\Méga Projet sur le Genre Octobre 2017\Cartes élaborées\male female spaces [Converted].ai.jpg"/>
          <p:cNvPicPr>
            <a:picLocks noGrp="1" noChangeAspect="1" noChangeArrowheads="1"/>
          </p:cNvPicPr>
          <p:nvPr>
            <p:ph sz="quarter" idx="1"/>
          </p:nvPr>
        </p:nvPicPr>
        <p:blipFill>
          <a:blip r:embed="rId2"/>
          <a:srcRect l="2685" t="879" r="4067" b="14104"/>
          <a:stretch>
            <a:fillRect/>
          </a:stretch>
        </p:blipFill>
        <p:spPr bwMode="auto">
          <a:xfrm>
            <a:off x="357158" y="1357298"/>
            <a:ext cx="8203054" cy="528641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nodeType="clickEffect">
                                  <p:stCondLst>
                                    <p:cond delay="0"/>
                                  </p:stCondLst>
                                  <p:childTnLst>
                                    <p:set>
                                      <p:cBhvr>
                                        <p:cTn id="10" dur="1" fill="hold">
                                          <p:stCondLst>
                                            <p:cond delay="0"/>
                                          </p:stCondLst>
                                        </p:cTn>
                                        <p:tgtEl>
                                          <p:spTgt spid="35842"/>
                                        </p:tgtEl>
                                        <p:attrNameLst>
                                          <p:attrName>style.visibility</p:attrName>
                                        </p:attrNameLst>
                                      </p:cBhvr>
                                      <p:to>
                                        <p:strVal val="visible"/>
                                      </p:to>
                                    </p:set>
                                    <p:animEffect transition="in" filter="wheel(4)">
                                      <p:cBhvr>
                                        <p:cTn id="11"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71480"/>
            <a:ext cx="8258204" cy="5902472"/>
          </a:xfrm>
        </p:spPr>
        <p:txBody>
          <a:bodyPr/>
          <a:lstStyle/>
          <a:p>
            <a:pPr algn="just">
              <a:lnSpc>
                <a:spcPct val="150000"/>
              </a:lnSpc>
              <a:spcBef>
                <a:spcPts val="0"/>
              </a:spcBef>
            </a:pPr>
            <a:r>
              <a:rPr lang="en-US" dirty="0" smtClean="0"/>
              <a:t>The last section of our result analysis consists on the change of social and spatial behavior. We mentioned two different examples that are relevant to this study.</a:t>
            </a:r>
          </a:p>
          <a:p>
            <a:pPr algn="just">
              <a:lnSpc>
                <a:spcPct val="150000"/>
              </a:lnSpc>
              <a:spcBef>
                <a:spcPts val="0"/>
              </a:spcBef>
              <a:buNone/>
            </a:pPr>
            <a:endParaRPr lang="fr-FR" dirty="0" smtClean="0"/>
          </a:p>
          <a:p>
            <a:pPr algn="just">
              <a:lnSpc>
                <a:spcPct val="150000"/>
              </a:lnSpc>
              <a:spcBef>
                <a:spcPts val="0"/>
              </a:spcBef>
            </a:pPr>
            <a:r>
              <a:rPr lang="en-US" dirty="0" smtClean="0"/>
              <a:t>The first example is about the social time throughout the day in the only public park in </a:t>
            </a:r>
            <a:r>
              <a:rPr lang="en-US" dirty="0" err="1" smtClean="0"/>
              <a:t>Sfax</a:t>
            </a:r>
            <a:r>
              <a:rPr lang="en-US" dirty="0" smtClean="0"/>
              <a:t>, also known as </a:t>
            </a:r>
            <a:r>
              <a:rPr lang="en-US" dirty="0" err="1" smtClean="0"/>
              <a:t>Touta</a:t>
            </a:r>
            <a:r>
              <a:rPr lang="en-US" dirty="0" smtClean="0"/>
              <a:t>. We notice that there is a Male frequentation during the early morning and the evening, a female frequentation at lunch time and a mixed frequentation in the </a:t>
            </a:r>
            <a:r>
              <a:rPr lang="en-US" dirty="0" err="1" smtClean="0"/>
              <a:t>motning</a:t>
            </a:r>
            <a:r>
              <a:rPr lang="en-US" dirty="0" smtClean="0"/>
              <a:t> and in the afternoon.</a:t>
            </a:r>
            <a:endParaRPr lang="fr-FR" dirty="0" smtClean="0"/>
          </a:p>
          <a:p>
            <a:pPr algn="just">
              <a:lnSpc>
                <a:spcPct val="150000"/>
              </a:lnSpc>
              <a:spcBef>
                <a:spcPts val="0"/>
              </a:spcBef>
            </a:pP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4000528" cy="1428736"/>
          </a:xfrm>
        </p:spPr>
        <p:txBody>
          <a:bodyPr>
            <a:normAutofit fontScale="90000"/>
          </a:bodyPr>
          <a:lstStyle/>
          <a:p>
            <a:r>
              <a:rPr lang="fr-FR" sz="2800" b="1" dirty="0" err="1" smtClean="0">
                <a:latin typeface="Aharoni" pitchFamily="2" charset="-79"/>
                <a:cs typeface="Aharoni" pitchFamily="2" charset="-79"/>
              </a:rPr>
              <a:t>Example</a:t>
            </a:r>
            <a:r>
              <a:rPr lang="fr-FR" sz="2800" b="1" dirty="0" smtClean="0">
                <a:latin typeface="Aharoni" pitchFamily="2" charset="-79"/>
                <a:cs typeface="Aharoni" pitchFamily="2" charset="-79"/>
              </a:rPr>
              <a:t> of </a:t>
            </a:r>
            <a:r>
              <a:rPr lang="fr-FR" sz="2800" b="1" dirty="0" err="1" smtClean="0">
                <a:latin typeface="Aharoni" pitchFamily="2" charset="-79"/>
                <a:cs typeface="Aharoni" pitchFamily="2" charset="-79"/>
              </a:rPr>
              <a:t>space’s</a:t>
            </a:r>
            <a:r>
              <a:rPr lang="fr-FR" sz="2800" b="1" dirty="0" smtClean="0">
                <a:latin typeface="Aharoni" pitchFamily="2" charset="-79"/>
                <a:cs typeface="Aharoni" pitchFamily="2" charset="-79"/>
              </a:rPr>
              <a:t> </a:t>
            </a:r>
            <a:r>
              <a:rPr lang="fr-FR" sz="2800" b="1" dirty="0" err="1" smtClean="0">
                <a:latin typeface="Aharoni" pitchFamily="2" charset="-79"/>
                <a:cs typeface="Aharoni" pitchFamily="2" charset="-79"/>
              </a:rPr>
              <a:t>attendance</a:t>
            </a:r>
            <a:r>
              <a:rPr lang="fr-FR" sz="2800" b="1" dirty="0" smtClean="0">
                <a:latin typeface="Aharoni" pitchFamily="2" charset="-79"/>
                <a:cs typeface="Aharoni" pitchFamily="2" charset="-79"/>
              </a:rPr>
              <a:t> </a:t>
            </a:r>
            <a:r>
              <a:rPr lang="fr-FR" sz="2800" b="1" dirty="0" err="1" smtClean="0">
                <a:latin typeface="Aharoni" pitchFamily="2" charset="-79"/>
                <a:cs typeface="Aharoni" pitchFamily="2" charset="-79"/>
              </a:rPr>
              <a:t>conditioned</a:t>
            </a:r>
            <a:r>
              <a:rPr lang="fr-FR" sz="2800" b="1" dirty="0" smtClean="0">
                <a:latin typeface="Aharoni" pitchFamily="2" charset="-79"/>
                <a:cs typeface="Aharoni" pitchFamily="2" charset="-79"/>
              </a:rPr>
              <a:t> by social time: the public </a:t>
            </a:r>
            <a:r>
              <a:rPr lang="fr-FR" sz="2800" b="1" dirty="0" err="1" smtClean="0">
                <a:latin typeface="Aharoni" pitchFamily="2" charset="-79"/>
                <a:cs typeface="Aharoni" pitchFamily="2" charset="-79"/>
              </a:rPr>
              <a:t>park</a:t>
            </a:r>
            <a:r>
              <a:rPr lang="fr-FR" sz="2800" b="1" dirty="0" smtClean="0">
                <a:latin typeface="Aharoni" pitchFamily="2" charset="-79"/>
                <a:cs typeface="Aharoni" pitchFamily="2" charset="-79"/>
              </a:rPr>
              <a:t> of "</a:t>
            </a:r>
            <a:r>
              <a:rPr lang="fr-FR" sz="2800" b="1" dirty="0" err="1" smtClean="0">
                <a:latin typeface="Aharoni" pitchFamily="2" charset="-79"/>
                <a:cs typeface="Aharoni" pitchFamily="2" charset="-79"/>
              </a:rPr>
              <a:t>Touta</a:t>
            </a:r>
            <a:r>
              <a:rPr lang="fr-FR" sz="2800" b="1" dirty="0" smtClean="0">
                <a:latin typeface="Aharoni" pitchFamily="2" charset="-79"/>
                <a:cs typeface="Aharoni" pitchFamily="2" charset="-79"/>
              </a:rPr>
              <a:t> "</a:t>
            </a:r>
            <a:endParaRPr lang="fr-FR" sz="2800" b="1" dirty="0">
              <a:latin typeface="Aharoni" pitchFamily="2" charset="-79"/>
              <a:cs typeface="Aharoni" pitchFamily="2" charset="-79"/>
            </a:endParaRPr>
          </a:p>
        </p:txBody>
      </p:sp>
      <p:pic>
        <p:nvPicPr>
          <p:cNvPr id="36866" name="Picture 2"/>
          <p:cNvPicPr>
            <a:picLocks noGrp="1" noChangeAspect="1" noChangeArrowheads="1"/>
          </p:cNvPicPr>
          <p:nvPr>
            <p:ph sz="quarter" idx="1"/>
          </p:nvPr>
        </p:nvPicPr>
        <p:blipFill>
          <a:blip r:embed="rId2"/>
          <a:srcRect l="35012" t="13398" r="34376" b="16840"/>
          <a:stretch>
            <a:fillRect/>
          </a:stretch>
        </p:blipFill>
        <p:spPr bwMode="auto">
          <a:xfrm>
            <a:off x="3929058" y="0"/>
            <a:ext cx="5214942" cy="6858000"/>
          </a:xfrm>
          <a:prstGeom prst="rect">
            <a:avLst/>
          </a:prstGeom>
          <a:noFill/>
          <a:ln w="9525">
            <a:noFill/>
            <a:miter lim="800000"/>
            <a:headEnd/>
            <a:tailEnd/>
          </a:ln>
          <a:effectLst/>
        </p:spPr>
      </p:pic>
      <p:sp>
        <p:nvSpPr>
          <p:cNvPr id="5" name="ZoneTexte 4"/>
          <p:cNvSpPr txBox="1"/>
          <p:nvPr/>
        </p:nvSpPr>
        <p:spPr>
          <a:xfrm>
            <a:off x="500034" y="5000636"/>
            <a:ext cx="2286016" cy="1015663"/>
          </a:xfrm>
          <a:prstGeom prst="rect">
            <a:avLst/>
          </a:prstGeom>
          <a:noFill/>
        </p:spPr>
        <p:txBody>
          <a:bodyPr wrap="square" rtlCol="0">
            <a:spAutoFit/>
          </a:bodyPr>
          <a:lstStyle/>
          <a:p>
            <a:pPr algn="ctr"/>
            <a:r>
              <a:rPr lang="fr-FR" sz="2000" b="1" dirty="0" err="1" smtClean="0"/>
              <a:t>Female</a:t>
            </a:r>
            <a:r>
              <a:rPr lang="fr-FR" sz="2000" b="1" dirty="0" smtClean="0"/>
              <a:t> </a:t>
            </a:r>
            <a:r>
              <a:rPr lang="fr-FR" sz="2000" b="1" dirty="0" err="1" smtClean="0"/>
              <a:t>frequentaton</a:t>
            </a:r>
            <a:endParaRPr lang="fr-FR" sz="2000" b="1" dirty="0" smtClean="0"/>
          </a:p>
          <a:p>
            <a:pPr algn="ctr"/>
            <a:r>
              <a:rPr lang="fr-FR" sz="2000" b="1" dirty="0" smtClean="0"/>
              <a:t> </a:t>
            </a:r>
            <a:r>
              <a:rPr lang="fr-FR" sz="2000" b="1" dirty="0" err="1" smtClean="0"/>
              <a:t>at</a:t>
            </a:r>
            <a:r>
              <a:rPr lang="fr-FR" sz="2000" b="1" dirty="0" smtClean="0"/>
              <a:t> lunch time</a:t>
            </a:r>
            <a:endParaRPr lang="fr-FR" sz="2000" b="1" dirty="0"/>
          </a:p>
        </p:txBody>
      </p:sp>
      <p:sp>
        <p:nvSpPr>
          <p:cNvPr id="6" name="ZoneTexte 5"/>
          <p:cNvSpPr txBox="1"/>
          <p:nvPr/>
        </p:nvSpPr>
        <p:spPr>
          <a:xfrm>
            <a:off x="214282" y="1857364"/>
            <a:ext cx="3857620" cy="1015663"/>
          </a:xfrm>
          <a:prstGeom prst="rect">
            <a:avLst/>
          </a:prstGeom>
          <a:noFill/>
        </p:spPr>
        <p:txBody>
          <a:bodyPr wrap="square" rtlCol="0">
            <a:spAutoFit/>
          </a:bodyPr>
          <a:lstStyle/>
          <a:p>
            <a:pPr algn="ctr"/>
            <a:r>
              <a:rPr lang="fr-FR" sz="2000" b="1" dirty="0" smtClean="0"/>
              <a:t> Male </a:t>
            </a:r>
            <a:r>
              <a:rPr lang="fr-FR" sz="2000" b="1" dirty="0" err="1" smtClean="0"/>
              <a:t>frequentation</a:t>
            </a:r>
            <a:endParaRPr lang="fr-FR" sz="2000" b="1" dirty="0" smtClean="0"/>
          </a:p>
          <a:p>
            <a:pPr algn="ctr"/>
            <a:r>
              <a:rPr lang="fr-FR" sz="2000" b="1" dirty="0" smtClean="0"/>
              <a:t> </a:t>
            </a:r>
            <a:r>
              <a:rPr lang="fr-FR" sz="2000" b="1" dirty="0" err="1" smtClean="0"/>
              <a:t>during</a:t>
            </a:r>
            <a:r>
              <a:rPr lang="fr-FR" sz="2000" b="1" dirty="0" smtClean="0"/>
              <a:t> the </a:t>
            </a:r>
            <a:r>
              <a:rPr lang="fr-FR" sz="2000" b="1" dirty="0" err="1" smtClean="0"/>
              <a:t>early</a:t>
            </a:r>
            <a:r>
              <a:rPr lang="fr-FR" sz="2000" b="1" dirty="0" smtClean="0"/>
              <a:t> </a:t>
            </a:r>
            <a:r>
              <a:rPr lang="fr-FR" sz="2000" b="1" dirty="0" err="1" smtClean="0"/>
              <a:t>morning</a:t>
            </a:r>
            <a:endParaRPr lang="fr-FR" sz="2000" b="1" dirty="0" smtClean="0"/>
          </a:p>
          <a:p>
            <a:pPr algn="ctr"/>
            <a:r>
              <a:rPr lang="fr-FR" sz="2000" b="1" dirty="0" smtClean="0"/>
              <a:t> and the </a:t>
            </a:r>
            <a:r>
              <a:rPr lang="fr-FR" sz="2000" b="1" dirty="0" err="1" smtClean="0"/>
              <a:t>eveninig</a:t>
            </a:r>
            <a:endParaRPr lang="fr-FR" sz="2000" b="1" dirty="0"/>
          </a:p>
        </p:txBody>
      </p:sp>
      <p:sp>
        <p:nvSpPr>
          <p:cNvPr id="7" name="ZoneTexte 6"/>
          <p:cNvSpPr txBox="1"/>
          <p:nvPr/>
        </p:nvSpPr>
        <p:spPr>
          <a:xfrm>
            <a:off x="428596" y="3429000"/>
            <a:ext cx="2930610" cy="1015663"/>
          </a:xfrm>
          <a:prstGeom prst="rect">
            <a:avLst/>
          </a:prstGeom>
          <a:noFill/>
        </p:spPr>
        <p:txBody>
          <a:bodyPr wrap="none" rtlCol="0">
            <a:spAutoFit/>
          </a:bodyPr>
          <a:lstStyle/>
          <a:p>
            <a:pPr algn="ctr"/>
            <a:r>
              <a:rPr lang="fr-FR" sz="2000" b="1" dirty="0" smtClean="0"/>
              <a:t>Mixed </a:t>
            </a:r>
            <a:r>
              <a:rPr lang="fr-FR" sz="2000" b="1" dirty="0" err="1" smtClean="0"/>
              <a:t>frequentation</a:t>
            </a:r>
            <a:endParaRPr lang="fr-FR" sz="2000" b="1" dirty="0" smtClean="0"/>
          </a:p>
          <a:p>
            <a:pPr algn="ctr"/>
            <a:r>
              <a:rPr lang="fr-FR" sz="2000" b="1" dirty="0" smtClean="0"/>
              <a:t>  in the </a:t>
            </a:r>
            <a:r>
              <a:rPr lang="fr-FR" sz="2000" b="1" dirty="0" err="1" smtClean="0"/>
              <a:t>morning</a:t>
            </a:r>
            <a:r>
              <a:rPr lang="fr-FR" sz="2000" b="1" dirty="0" smtClean="0"/>
              <a:t> </a:t>
            </a:r>
          </a:p>
          <a:p>
            <a:pPr algn="ctr"/>
            <a:r>
              <a:rPr lang="fr-FR" sz="2000" b="1" dirty="0" smtClean="0"/>
              <a:t>and in the </a:t>
            </a:r>
            <a:r>
              <a:rPr lang="fr-FR" sz="2000" b="1" dirty="0" err="1" smtClean="0"/>
              <a:t>afternoon</a:t>
            </a:r>
            <a:endParaRPr lang="fr-F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2"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3" nodeType="clickEffect">
                                  <p:stCondLst>
                                    <p:cond delay="0"/>
                                  </p:stCondLst>
                                  <p:iterate type="lt">
                                    <p:tmAbs val="0"/>
                                  </p:iterate>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6866"/>
                                        </p:tgtEl>
                                        <p:attrNameLst>
                                          <p:attrName>style.visibility</p:attrName>
                                        </p:attrNameLst>
                                      </p:cBhvr>
                                      <p:to>
                                        <p:strVal val="visible"/>
                                      </p:to>
                                    </p:set>
                                    <p:anim calcmode="lin" valueType="num">
                                      <p:cBhvr>
                                        <p:cTn id="18" dur="500" fill="hold"/>
                                        <p:tgtEl>
                                          <p:spTgt spid="36866"/>
                                        </p:tgtEl>
                                        <p:attrNameLst>
                                          <p:attrName>ppt_w</p:attrName>
                                        </p:attrNameLst>
                                      </p:cBhvr>
                                      <p:tavLst>
                                        <p:tav tm="0">
                                          <p:val>
                                            <p:fltVal val="0"/>
                                          </p:val>
                                        </p:tav>
                                        <p:tav tm="100000">
                                          <p:val>
                                            <p:strVal val="#ppt_w"/>
                                          </p:val>
                                        </p:tav>
                                      </p:tavLst>
                                    </p:anim>
                                    <p:anim calcmode="lin" valueType="num">
                                      <p:cBhvr>
                                        <p:cTn id="19" dur="500" fill="hold"/>
                                        <p:tgtEl>
                                          <p:spTgt spid="3686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P spid="2" grpId="3"/>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28596" y="714356"/>
            <a:ext cx="7467600" cy="2643206"/>
          </a:xfrm>
        </p:spPr>
        <p:txBody>
          <a:bodyPr/>
          <a:lstStyle/>
          <a:p>
            <a:pPr algn="just">
              <a:lnSpc>
                <a:spcPct val="150000"/>
              </a:lnSpc>
              <a:spcBef>
                <a:spcPts val="0"/>
              </a:spcBef>
            </a:pPr>
            <a:r>
              <a:rPr lang="en-US" dirty="0" smtClean="0"/>
              <a:t>The second example is illustrated by occasional space practices. Here we can see that the frequentation of city center polar opposite in ordinary day and in religious festivities.</a:t>
            </a:r>
            <a:endParaRPr lang="fr-FR" dirty="0" smtClean="0"/>
          </a:p>
          <a:p>
            <a:pPr algn="just">
              <a:lnSpc>
                <a:spcPct val="150000"/>
              </a:lnSpc>
              <a:spcBef>
                <a:spcPts val="0"/>
              </a:spcBef>
              <a:buNone/>
            </a:pP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err="1" smtClean="0"/>
              <a:t>Example</a:t>
            </a:r>
            <a:r>
              <a:rPr lang="fr-FR" b="1" dirty="0" smtClean="0"/>
              <a:t> of </a:t>
            </a:r>
            <a:r>
              <a:rPr lang="fr-FR" b="1" dirty="0" err="1" smtClean="0"/>
              <a:t>behaviour</a:t>
            </a:r>
            <a:r>
              <a:rPr lang="fr-FR" b="1" dirty="0" smtClean="0"/>
              <a:t> change on space practices </a:t>
            </a:r>
            <a:r>
              <a:rPr lang="fr-FR" b="1" dirty="0" err="1" smtClean="0"/>
              <a:t>occasionally</a:t>
            </a:r>
            <a:endParaRPr lang="fr-FR" b="1" dirty="0">
              <a:solidFill>
                <a:srgbClr val="FF0000"/>
              </a:solidFill>
            </a:endParaRPr>
          </a:p>
        </p:txBody>
      </p:sp>
      <p:pic>
        <p:nvPicPr>
          <p:cNvPr id="4" name="Image 3" descr="C:\Users\Dell\Desktop\Méga Projet sur le Genre Octobre 2017\photos sfax\received_1353167148124572.jpeg"/>
          <p:cNvPicPr/>
          <p:nvPr/>
        </p:nvPicPr>
        <p:blipFill>
          <a:blip r:embed="rId2" cstate="print">
            <a:lum contrast="10000"/>
          </a:blip>
          <a:srcRect/>
          <a:stretch>
            <a:fillRect/>
          </a:stretch>
        </p:blipFill>
        <p:spPr bwMode="auto">
          <a:xfrm>
            <a:off x="571472" y="1928802"/>
            <a:ext cx="3713307" cy="2428892"/>
          </a:xfrm>
          <a:prstGeom prst="rect">
            <a:avLst/>
          </a:prstGeom>
          <a:ln>
            <a:noFill/>
          </a:ln>
          <a:effectLst>
            <a:outerShdw blurRad="292100" dist="139700" dir="2700000" algn="tl" rotWithShape="0">
              <a:srgbClr val="333333">
                <a:alpha val="65000"/>
              </a:srgbClr>
            </a:outerShdw>
          </a:effectLst>
        </p:spPr>
      </p:pic>
      <p:pic>
        <p:nvPicPr>
          <p:cNvPr id="5" name="Image 4" descr="C:\Users\Dell\Desktop\Méga Projet sur le Genre Octobre 2017\photos sfax\20170620_221342.jpg"/>
          <p:cNvPicPr/>
          <p:nvPr/>
        </p:nvPicPr>
        <p:blipFill>
          <a:blip r:embed="rId3" cstate="print"/>
          <a:srcRect/>
          <a:stretch>
            <a:fillRect/>
          </a:stretch>
        </p:blipFill>
        <p:spPr bwMode="auto">
          <a:xfrm>
            <a:off x="4500562" y="1928802"/>
            <a:ext cx="3539704" cy="2428892"/>
          </a:xfrm>
          <a:prstGeom prst="rect">
            <a:avLst/>
          </a:prstGeom>
          <a:ln>
            <a:noFill/>
          </a:ln>
          <a:effectLst>
            <a:outerShdw blurRad="292100" dist="139700" dir="2700000" algn="tl" rotWithShape="0">
              <a:srgbClr val="333333">
                <a:alpha val="65000"/>
              </a:srgbClr>
            </a:outerShdw>
          </a:effectLst>
        </p:spPr>
      </p:pic>
      <p:sp>
        <p:nvSpPr>
          <p:cNvPr id="6" name="ZoneTexte 5"/>
          <p:cNvSpPr txBox="1"/>
          <p:nvPr/>
        </p:nvSpPr>
        <p:spPr>
          <a:xfrm>
            <a:off x="1428728" y="5000636"/>
            <a:ext cx="5572164" cy="1384995"/>
          </a:xfrm>
          <a:prstGeom prst="rect">
            <a:avLst/>
          </a:prstGeom>
          <a:noFill/>
        </p:spPr>
        <p:txBody>
          <a:bodyPr wrap="square" rtlCol="0">
            <a:spAutoFit/>
          </a:bodyPr>
          <a:lstStyle/>
          <a:p>
            <a:pPr algn="ctr"/>
            <a:r>
              <a:rPr lang="fr-FR" sz="2800" dirty="0" smtClean="0"/>
              <a:t>The </a:t>
            </a:r>
            <a:r>
              <a:rPr lang="fr-FR" sz="2800" dirty="0" err="1" smtClean="0"/>
              <a:t>frequentation</a:t>
            </a:r>
            <a:r>
              <a:rPr lang="fr-FR" sz="2800" dirty="0" smtClean="0"/>
              <a:t> of city center in </a:t>
            </a:r>
            <a:r>
              <a:rPr lang="fr-FR" sz="2800" dirty="0" err="1" smtClean="0"/>
              <a:t>ordinary</a:t>
            </a:r>
            <a:r>
              <a:rPr lang="fr-FR" sz="2800" dirty="0" smtClean="0"/>
              <a:t> </a:t>
            </a:r>
            <a:r>
              <a:rPr lang="fr-FR" sz="2800" dirty="0" err="1" smtClean="0"/>
              <a:t>day</a:t>
            </a:r>
            <a:r>
              <a:rPr lang="fr-FR" sz="2800" dirty="0" smtClean="0"/>
              <a:t> and in </a:t>
            </a:r>
            <a:r>
              <a:rPr lang="fr-FR" sz="2800" dirty="0" err="1" smtClean="0"/>
              <a:t>religious</a:t>
            </a:r>
            <a:r>
              <a:rPr lang="fr-FR" sz="2800" dirty="0" smtClean="0"/>
              <a:t> </a:t>
            </a:r>
            <a:r>
              <a:rPr lang="fr-FR" sz="2800" dirty="0" err="1" smtClean="0"/>
              <a:t>festivities</a:t>
            </a:r>
            <a:endParaRPr lang="fr-F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214290"/>
            <a:ext cx="7467600" cy="642942"/>
          </a:xfrm>
        </p:spPr>
        <p:txBody>
          <a:bodyPr>
            <a:noAutofit/>
          </a:bodyPr>
          <a:lstStyle/>
          <a:p>
            <a:pPr algn="ctr"/>
            <a:r>
              <a:rPr lang="en-US" sz="4800" b="1" dirty="0" smtClean="0"/>
              <a:t>Conclusion</a:t>
            </a:r>
            <a:endParaRPr lang="en-US" sz="4800" b="1" dirty="0"/>
          </a:p>
        </p:txBody>
      </p:sp>
      <p:sp>
        <p:nvSpPr>
          <p:cNvPr id="8" name="ZoneTexte 7"/>
          <p:cNvSpPr txBox="1"/>
          <p:nvPr/>
        </p:nvSpPr>
        <p:spPr>
          <a:xfrm>
            <a:off x="571472" y="1357298"/>
            <a:ext cx="7929618" cy="4247317"/>
          </a:xfrm>
          <a:prstGeom prst="rect">
            <a:avLst/>
          </a:prstGeom>
          <a:noFill/>
        </p:spPr>
        <p:txBody>
          <a:bodyPr wrap="square" rtlCol="0">
            <a:spAutoFit/>
          </a:bodyPr>
          <a:lstStyle/>
          <a:p>
            <a:pPr algn="just">
              <a:lnSpc>
                <a:spcPct val="150000"/>
              </a:lnSpc>
            </a:pPr>
            <a:r>
              <a:rPr lang="en-US" sz="2000" dirty="0" smtClean="0"/>
              <a:t>This work pertaining to the use of </a:t>
            </a:r>
            <a:r>
              <a:rPr lang="en-US" sz="2000" dirty="0" err="1" smtClean="0"/>
              <a:t>Sfax</a:t>
            </a:r>
            <a:r>
              <a:rPr lang="en-US" sz="2000" dirty="0" smtClean="0"/>
              <a:t> city by gender according has shed some light on: </a:t>
            </a:r>
            <a:endParaRPr lang="fr-FR" sz="2000" dirty="0" smtClean="0"/>
          </a:p>
          <a:p>
            <a:pPr lvl="0" algn="just">
              <a:lnSpc>
                <a:spcPct val="150000"/>
              </a:lnSpc>
              <a:buFont typeface="Arial" pitchFamily="34" charset="0"/>
              <a:buChar char="•"/>
            </a:pPr>
            <a:r>
              <a:rPr lang="en-US" sz="2000" dirty="0" smtClean="0"/>
              <a:t>The fact that </a:t>
            </a:r>
            <a:r>
              <a:rPr lang="en-US" sz="2000" dirty="0" err="1" smtClean="0"/>
              <a:t>Sfax</a:t>
            </a:r>
            <a:r>
              <a:rPr lang="en-US" sz="2000" dirty="0" smtClean="0"/>
              <a:t> city is dynamic by diurnal day time and less frequented by night.</a:t>
            </a:r>
            <a:endParaRPr lang="fr-FR" sz="2000" dirty="0" smtClean="0"/>
          </a:p>
          <a:p>
            <a:pPr lvl="0" algn="just">
              <a:lnSpc>
                <a:spcPct val="150000"/>
              </a:lnSpc>
              <a:buFont typeface="Arial" pitchFamily="34" charset="0"/>
              <a:buChar char="•"/>
            </a:pPr>
            <a:r>
              <a:rPr lang="en-US" sz="2000" dirty="0" smtClean="0"/>
              <a:t>Social time is anchored on spatial cognition by men and women. </a:t>
            </a:r>
            <a:endParaRPr lang="fr-FR" sz="2000" dirty="0" smtClean="0"/>
          </a:p>
          <a:p>
            <a:pPr lvl="0" algn="just">
              <a:lnSpc>
                <a:spcPct val="150000"/>
              </a:lnSpc>
              <a:buFont typeface="Arial" pitchFamily="34" charset="0"/>
              <a:buChar char="•"/>
            </a:pPr>
            <a:r>
              <a:rPr lang="en-US" sz="2000" dirty="0" smtClean="0"/>
              <a:t>Mutation of some space practices from the public sphere to the domestic sphere</a:t>
            </a:r>
            <a:endParaRPr lang="fr-FR" sz="2000" dirty="0" smtClean="0"/>
          </a:p>
          <a:p>
            <a:pPr lvl="0" algn="just">
              <a:lnSpc>
                <a:spcPct val="150000"/>
              </a:lnSpc>
              <a:buFont typeface="Arial" pitchFamily="34" charset="0"/>
              <a:buChar char="•"/>
            </a:pPr>
            <a:r>
              <a:rPr lang="en-US" sz="2000" dirty="0" smtClean="0"/>
              <a:t>The use of space is conditioned by social values and the lack of infrastructure which must serve gender equality. </a:t>
            </a:r>
            <a:endParaRPr lang="fr-FR"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71480"/>
            <a:ext cx="7972452" cy="5902472"/>
          </a:xfrm>
        </p:spPr>
        <p:txBody>
          <a:bodyPr/>
          <a:lstStyle/>
          <a:p>
            <a:pPr algn="just">
              <a:lnSpc>
                <a:spcPct val="150000"/>
              </a:lnSpc>
              <a:spcBef>
                <a:spcPts val="0"/>
              </a:spcBef>
            </a:pPr>
            <a:r>
              <a:rPr lang="fr-FR" dirty="0" err="1" smtClean="0"/>
              <a:t>It’s</a:t>
            </a:r>
            <a:r>
              <a:rPr lang="fr-FR" dirty="0" smtClean="0"/>
              <a:t> </a:t>
            </a:r>
            <a:r>
              <a:rPr lang="fr-FR" dirty="0" err="1" smtClean="0"/>
              <a:t>necessary</a:t>
            </a:r>
            <a:r>
              <a:rPr lang="fr-FR" dirty="0" smtClean="0"/>
              <a:t> to </a:t>
            </a:r>
            <a:r>
              <a:rPr lang="fr-FR" dirty="0" err="1" smtClean="0"/>
              <a:t>reorganize</a:t>
            </a:r>
            <a:r>
              <a:rPr lang="fr-FR" dirty="0" smtClean="0"/>
              <a:t> Sfax city bu </a:t>
            </a:r>
            <a:r>
              <a:rPr lang="fr-FR" dirty="0" err="1" smtClean="0"/>
              <a:t>integrating</a:t>
            </a:r>
            <a:r>
              <a:rPr lang="fr-FR" dirty="0" smtClean="0"/>
              <a:t> gender </a:t>
            </a:r>
            <a:r>
              <a:rPr lang="fr-FR" dirty="0" err="1" smtClean="0"/>
              <a:t>equality</a:t>
            </a:r>
            <a:r>
              <a:rPr lang="fr-FR" dirty="0" smtClean="0"/>
              <a:t> in </a:t>
            </a:r>
            <a:r>
              <a:rPr lang="fr-FR" dirty="0" err="1" smtClean="0"/>
              <a:t>urban</a:t>
            </a:r>
            <a:r>
              <a:rPr lang="fr-FR" dirty="0" smtClean="0"/>
              <a:t> </a:t>
            </a:r>
            <a:r>
              <a:rPr lang="fr-FR" dirty="0" err="1" smtClean="0"/>
              <a:t>politics</a:t>
            </a:r>
            <a:r>
              <a:rPr lang="fr-FR" dirty="0" smtClean="0"/>
              <a:t>. Public sphere </a:t>
            </a:r>
            <a:r>
              <a:rPr lang="fr-FR" dirty="0" err="1" smtClean="0"/>
              <a:t>can</a:t>
            </a:r>
            <a:r>
              <a:rPr lang="fr-FR" dirty="0" smtClean="0"/>
              <a:t> </a:t>
            </a:r>
            <a:r>
              <a:rPr lang="fr-FR" dirty="0" err="1" smtClean="0"/>
              <a:t>be</a:t>
            </a:r>
            <a:r>
              <a:rPr lang="fr-FR" dirty="0" smtClean="0"/>
              <a:t> accessible by </a:t>
            </a:r>
            <a:r>
              <a:rPr lang="fr-FR" dirty="0" err="1" smtClean="0"/>
              <a:t>day</a:t>
            </a:r>
            <a:r>
              <a:rPr lang="fr-FR" dirty="0" smtClean="0"/>
              <a:t> and night for men and </a:t>
            </a:r>
            <a:r>
              <a:rPr lang="fr-FR" dirty="0" err="1" smtClean="0"/>
              <a:t>women</a:t>
            </a:r>
            <a:r>
              <a:rPr lang="fr-FR" dirty="0" smtClean="0"/>
              <a:t>.</a:t>
            </a:r>
          </a:p>
          <a:p>
            <a:pPr algn="just">
              <a:lnSpc>
                <a:spcPct val="150000"/>
              </a:lnSpc>
              <a:spcBef>
                <a:spcPts val="0"/>
              </a:spcBef>
              <a:buNone/>
            </a:pPr>
            <a:endParaRPr lang="fr-FR" dirty="0" smtClean="0"/>
          </a:p>
          <a:p>
            <a:pPr algn="just">
              <a:lnSpc>
                <a:spcPct val="150000"/>
              </a:lnSpc>
              <a:spcBef>
                <a:spcPts val="0"/>
              </a:spcBef>
            </a:pPr>
            <a:r>
              <a:rPr lang="fr-FR" dirty="0" err="1" smtClean="0"/>
              <a:t>We</a:t>
            </a:r>
            <a:r>
              <a:rPr lang="fr-FR" dirty="0" smtClean="0"/>
              <a:t> </a:t>
            </a:r>
            <a:r>
              <a:rPr lang="fr-FR" dirty="0" err="1" smtClean="0"/>
              <a:t>can</a:t>
            </a:r>
            <a:r>
              <a:rPr lang="fr-FR" dirty="0" smtClean="0"/>
              <a:t> change the vocation of </a:t>
            </a:r>
            <a:r>
              <a:rPr lang="fr-FR" dirty="0" err="1" smtClean="0"/>
              <a:t>some</a:t>
            </a:r>
            <a:r>
              <a:rPr lang="fr-FR" dirty="0" smtClean="0"/>
              <a:t> </a:t>
            </a:r>
            <a:r>
              <a:rPr lang="fr-FR" dirty="0" err="1" smtClean="0"/>
              <a:t>spaces</a:t>
            </a:r>
            <a:r>
              <a:rPr lang="fr-FR" dirty="0" smtClean="0"/>
              <a:t> by </a:t>
            </a:r>
            <a:r>
              <a:rPr lang="fr-FR" dirty="0" err="1" smtClean="0"/>
              <a:t>illuminating</a:t>
            </a:r>
            <a:r>
              <a:rPr lang="fr-FR" dirty="0" smtClean="0"/>
              <a:t> </a:t>
            </a:r>
            <a:r>
              <a:rPr lang="fr-FR" dirty="0" err="1" smtClean="0"/>
              <a:t>dark</a:t>
            </a:r>
            <a:r>
              <a:rPr lang="fr-FR" dirty="0" smtClean="0"/>
              <a:t> places, </a:t>
            </a:r>
            <a:r>
              <a:rPr lang="fr-FR" dirty="0" err="1" smtClean="0"/>
              <a:t>organizing</a:t>
            </a:r>
            <a:r>
              <a:rPr lang="fr-FR" dirty="0" smtClean="0"/>
              <a:t> </a:t>
            </a:r>
            <a:r>
              <a:rPr lang="fr-FR" dirty="0" err="1" smtClean="0"/>
              <a:t>cultrual</a:t>
            </a:r>
            <a:r>
              <a:rPr lang="fr-FR" dirty="0" smtClean="0"/>
              <a:t> </a:t>
            </a:r>
            <a:r>
              <a:rPr lang="fr-FR" dirty="0" err="1" smtClean="0"/>
              <a:t>events</a:t>
            </a:r>
            <a:r>
              <a:rPr lang="fr-FR" dirty="0" smtClean="0"/>
              <a:t> and </a:t>
            </a:r>
            <a:r>
              <a:rPr lang="fr-FR" dirty="0" err="1" smtClean="0"/>
              <a:t>creation</a:t>
            </a:r>
            <a:r>
              <a:rPr lang="fr-FR" dirty="0" smtClean="0"/>
              <a:t> of </a:t>
            </a:r>
            <a:r>
              <a:rPr lang="fr-FR" dirty="0" err="1" smtClean="0"/>
              <a:t>leisure</a:t>
            </a:r>
            <a:r>
              <a:rPr lang="fr-FR" dirty="0" smtClean="0"/>
              <a:t> areas.</a:t>
            </a: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725470"/>
          </a:xfrm>
        </p:spPr>
        <p:txBody>
          <a:bodyPr>
            <a:noAutofit/>
          </a:bodyPr>
          <a:lstStyle/>
          <a:p>
            <a:pPr algn="ctr"/>
            <a:r>
              <a:rPr lang="fr-FR" sz="4400" dirty="0" err="1" smtClean="0">
                <a:latin typeface="Aharoni" pitchFamily="2" charset="-79"/>
                <a:cs typeface="Aharoni" pitchFamily="2" charset="-79"/>
              </a:rPr>
              <a:t>Hypothesises</a:t>
            </a:r>
            <a:endParaRPr lang="fr-FR" sz="4400" dirty="0">
              <a:latin typeface="Aharoni" pitchFamily="2" charset="-79"/>
              <a:cs typeface="Aharoni" pitchFamily="2" charset="-79"/>
            </a:endParaRPr>
          </a:p>
        </p:txBody>
      </p:sp>
      <p:sp>
        <p:nvSpPr>
          <p:cNvPr id="3" name="Espace réservé du contenu 2"/>
          <p:cNvSpPr>
            <a:spLocks noGrp="1"/>
          </p:cNvSpPr>
          <p:nvPr>
            <p:ph sz="quarter" idx="1"/>
          </p:nvPr>
        </p:nvSpPr>
        <p:spPr>
          <a:xfrm>
            <a:off x="457200" y="1214422"/>
            <a:ext cx="7615262" cy="5259530"/>
          </a:xfrm>
        </p:spPr>
        <p:txBody>
          <a:bodyPr>
            <a:noAutofit/>
          </a:bodyPr>
          <a:lstStyle/>
          <a:p>
            <a:pPr algn="just">
              <a:lnSpc>
                <a:spcPct val="150000"/>
              </a:lnSpc>
              <a:spcBef>
                <a:spcPts val="0"/>
              </a:spcBef>
            </a:pPr>
            <a:r>
              <a:rPr lang="fr-FR" sz="2800" dirty="0" smtClean="0">
                <a:latin typeface="Times New Roman" pitchFamily="18" charset="0"/>
                <a:cs typeface="Times New Roman" pitchFamily="18" charset="0"/>
              </a:rPr>
              <a:t>The </a:t>
            </a:r>
            <a:r>
              <a:rPr lang="fr-FR" sz="2800" dirty="0" err="1" smtClean="0">
                <a:latin typeface="Times New Roman" pitchFamily="18" charset="0"/>
                <a:cs typeface="Times New Roman" pitchFamily="18" charset="0"/>
              </a:rPr>
              <a:t>unequal</a:t>
            </a:r>
            <a:r>
              <a:rPr lang="fr-FR" sz="2800" dirty="0" smtClean="0">
                <a:latin typeface="Times New Roman" pitchFamily="18" charset="0"/>
                <a:cs typeface="Times New Roman" pitchFamily="18" charset="0"/>
              </a:rPr>
              <a:t> space practices </a:t>
            </a:r>
            <a:r>
              <a:rPr lang="fr-FR" sz="2800" dirty="0" err="1" smtClean="0">
                <a:latin typeface="Times New Roman" pitchFamily="18" charset="0"/>
                <a:cs typeface="Times New Roman" pitchFamily="18" charset="0"/>
              </a:rPr>
              <a:t>between</a:t>
            </a:r>
            <a:r>
              <a:rPr lang="fr-FR" sz="2800" dirty="0" smtClean="0">
                <a:latin typeface="Times New Roman" pitchFamily="18" charset="0"/>
                <a:cs typeface="Times New Roman" pitchFamily="18" charset="0"/>
              </a:rPr>
              <a:t> men and </a:t>
            </a:r>
            <a:r>
              <a:rPr lang="fr-FR" sz="2800" dirty="0" err="1" smtClean="0">
                <a:latin typeface="Times New Roman" pitchFamily="18" charset="0"/>
                <a:cs typeface="Times New Roman" pitchFamily="18" charset="0"/>
              </a:rPr>
              <a:t>women</a:t>
            </a:r>
            <a:r>
              <a:rPr lang="fr-FR" sz="2800" dirty="0" smtClean="0">
                <a:latin typeface="Times New Roman" pitchFamily="18" charset="0"/>
                <a:cs typeface="Times New Roman" pitchFamily="18" charset="0"/>
              </a:rPr>
              <a:t> are </a:t>
            </a:r>
            <a:r>
              <a:rPr lang="fr-FR" sz="2800" dirty="0" err="1" smtClean="0">
                <a:latin typeface="Times New Roman" pitchFamily="18" charset="0"/>
                <a:cs typeface="Times New Roman" pitchFamily="18" charset="0"/>
              </a:rPr>
              <a:t>conditioned</a:t>
            </a:r>
            <a:r>
              <a:rPr lang="fr-FR" sz="2800" dirty="0" smtClean="0">
                <a:latin typeface="Times New Roman" pitchFamily="18" charset="0"/>
                <a:cs typeface="Times New Roman" pitchFamily="18" charset="0"/>
              </a:rPr>
              <a:t> </a:t>
            </a:r>
            <a:r>
              <a:rPr lang="fr-FR" sz="3200" dirty="0" smtClean="0">
                <a:latin typeface="Times New Roman" pitchFamily="18" charset="0"/>
                <a:cs typeface="Times New Roman" pitchFamily="18" charset="0"/>
              </a:rPr>
              <a:t>by</a:t>
            </a:r>
            <a:r>
              <a:rPr lang="fr-FR" sz="2800" dirty="0" smtClean="0">
                <a:latin typeface="Times New Roman" pitchFamily="18" charset="0"/>
                <a:cs typeface="Times New Roman" pitchFamily="18" charset="0"/>
              </a:rPr>
              <a:t> social censure and social time of Sfax city. </a:t>
            </a:r>
          </a:p>
          <a:p>
            <a:pPr algn="just">
              <a:lnSpc>
                <a:spcPct val="150000"/>
              </a:lnSpc>
              <a:spcBef>
                <a:spcPts val="0"/>
              </a:spcBef>
              <a:buNone/>
            </a:pPr>
            <a:endParaRPr lang="fr-FR" sz="2800" dirty="0" smtClean="0">
              <a:latin typeface="Times New Roman" pitchFamily="18" charset="0"/>
              <a:cs typeface="Times New Roman" pitchFamily="18" charset="0"/>
            </a:endParaRPr>
          </a:p>
          <a:p>
            <a:pPr algn="just">
              <a:lnSpc>
                <a:spcPct val="150000"/>
              </a:lnSpc>
              <a:spcBef>
                <a:spcPts val="0"/>
              </a:spcBef>
            </a:pPr>
            <a:r>
              <a:rPr lang="fr-FR" sz="2800" dirty="0" smtClean="0">
                <a:latin typeface="Times New Roman" pitchFamily="18" charset="0"/>
                <a:cs typeface="Times New Roman" pitchFamily="18" charset="0"/>
              </a:rPr>
              <a:t>There </a:t>
            </a:r>
            <a:r>
              <a:rPr lang="fr-FR" sz="2800" dirty="0" err="1" smtClean="0">
                <a:latin typeface="Times New Roman" pitchFamily="18" charset="0"/>
                <a:cs typeface="Times New Roman" pitchFamily="18" charset="0"/>
              </a:rPr>
              <a:t>is</a:t>
            </a:r>
            <a:r>
              <a:rPr lang="fr-FR" sz="2800" dirty="0" smtClean="0">
                <a:latin typeface="Times New Roman" pitchFamily="18" charset="0"/>
                <a:cs typeface="Times New Roman" pitchFamily="18" charset="0"/>
              </a:rPr>
              <a:t> a mutation of </a:t>
            </a:r>
            <a:r>
              <a:rPr lang="fr-FR" sz="2800" dirty="0" err="1" smtClean="0">
                <a:latin typeface="Times New Roman" pitchFamily="18" charset="0"/>
                <a:cs typeface="Times New Roman" pitchFamily="18" charset="0"/>
              </a:rPr>
              <a:t>some</a:t>
            </a:r>
            <a:r>
              <a:rPr lang="fr-FR" sz="2800" dirty="0" smtClean="0">
                <a:latin typeface="Times New Roman" pitchFamily="18" charset="0"/>
                <a:cs typeface="Times New Roman" pitchFamily="18" charset="0"/>
              </a:rPr>
              <a:t> space practices </a:t>
            </a:r>
            <a:r>
              <a:rPr lang="fr-FR" sz="2800" dirty="0" err="1" smtClean="0">
                <a:latin typeface="Times New Roman" pitchFamily="18" charset="0"/>
                <a:cs typeface="Times New Roman" pitchFamily="18" charset="0"/>
              </a:rPr>
              <a:t>from</a:t>
            </a:r>
            <a:r>
              <a:rPr lang="fr-FR" sz="2800" dirty="0" smtClean="0">
                <a:latin typeface="Times New Roman" pitchFamily="18" charset="0"/>
                <a:cs typeface="Times New Roman" pitchFamily="18" charset="0"/>
              </a:rPr>
              <a:t> public sphere to the </a:t>
            </a:r>
            <a:r>
              <a:rPr lang="fr-FR" sz="2800" dirty="0" err="1" smtClean="0">
                <a:latin typeface="Times New Roman" pitchFamily="18" charset="0"/>
                <a:cs typeface="Times New Roman" pitchFamily="18" charset="0"/>
              </a:rPr>
              <a:t>domestic</a:t>
            </a:r>
            <a:r>
              <a:rPr lang="fr-FR" sz="2800" dirty="0" smtClean="0">
                <a:latin typeface="Times New Roman" pitchFamily="18" charset="0"/>
                <a:cs typeface="Times New Roman" pitchFamily="18" charset="0"/>
              </a:rPr>
              <a:t> sphere. </a:t>
            </a:r>
            <a:r>
              <a:rPr lang="fr-FR" sz="2800" dirty="0" err="1" smtClean="0">
                <a:latin typeface="Times New Roman" pitchFamily="18" charset="0"/>
                <a:cs typeface="Times New Roman" pitchFamily="18" charset="0"/>
              </a:rPr>
              <a:t>We</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hypothesis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that</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this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is</a:t>
            </a:r>
            <a:r>
              <a:rPr lang="fr-FR" sz="2800" dirty="0" smtClean="0">
                <a:latin typeface="Times New Roman" pitchFamily="18" charset="0"/>
                <a:cs typeface="Times New Roman" pitchFamily="18" charset="0"/>
              </a:rPr>
              <a:t> a </a:t>
            </a:r>
            <a:r>
              <a:rPr lang="fr-FR" sz="2800" dirty="0" err="1" smtClean="0">
                <a:latin typeface="Times New Roman" pitchFamily="18" charset="0"/>
                <a:cs typeface="Times New Roman" pitchFamily="18" charset="0"/>
              </a:rPr>
              <a:t>mean</a:t>
            </a:r>
            <a:r>
              <a:rPr lang="fr-FR" sz="2800" dirty="0" smtClean="0">
                <a:latin typeface="Times New Roman" pitchFamily="18" charset="0"/>
                <a:cs typeface="Times New Roman" pitchFamily="18" charset="0"/>
              </a:rPr>
              <a:t> of compensation for </a:t>
            </a:r>
            <a:r>
              <a:rPr lang="fr-FR" sz="2800" dirty="0" err="1" smtClean="0">
                <a:latin typeface="Times New Roman" pitchFamily="18" charset="0"/>
                <a:cs typeface="Times New Roman" pitchFamily="18" charset="0"/>
              </a:rPr>
              <a:t>lack</a:t>
            </a:r>
            <a:r>
              <a:rPr lang="fr-FR" sz="2800" dirty="0" smtClean="0">
                <a:latin typeface="Times New Roman" pitchFamily="18" charset="0"/>
                <a:cs typeface="Times New Roman" pitchFamily="18" charset="0"/>
              </a:rPr>
              <a:t> of a </a:t>
            </a:r>
            <a:r>
              <a:rPr lang="fr-FR" sz="2800" dirty="0" err="1" smtClean="0">
                <a:latin typeface="Times New Roman" pitchFamily="18" charset="0"/>
                <a:cs typeface="Times New Roman" pitchFamily="18" charset="0"/>
              </a:rPr>
              <a:t>thriving</a:t>
            </a:r>
            <a:r>
              <a:rPr lang="fr-FR" sz="2800" dirty="0" smtClean="0">
                <a:latin typeface="Times New Roman" pitchFamily="18" charset="0"/>
                <a:cs typeface="Times New Roman" pitchFamily="18" charset="0"/>
              </a:rPr>
              <a:t> cultural life.</a:t>
            </a:r>
          </a:p>
          <a:p>
            <a:pPr algn="just">
              <a:lnSpc>
                <a:spcPct val="150000"/>
              </a:lnSpc>
              <a:spcBef>
                <a:spcPts val="0"/>
              </a:spcBef>
              <a:buNone/>
            </a:pPr>
            <a:endParaRPr lang="fr-F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ell\Desktop\thank-you-185078737-58adfa013df78c345b0837e7.jpg"/>
          <p:cNvPicPr>
            <a:picLocks noChangeAspect="1" noChangeArrowheads="1"/>
          </p:cNvPicPr>
          <p:nvPr/>
        </p:nvPicPr>
        <p:blipFill>
          <a:blip r:embed="rId2" cstate="print"/>
          <a:srcRect/>
          <a:stretch>
            <a:fillRect/>
          </a:stretch>
        </p:blipFill>
        <p:spPr bwMode="auto">
          <a:xfrm>
            <a:off x="642910" y="714356"/>
            <a:ext cx="7822789" cy="52138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00042"/>
            <a:ext cx="7972452" cy="6143668"/>
          </a:xfrm>
        </p:spPr>
        <p:txBody>
          <a:bodyPr>
            <a:normAutofit fontScale="92500" lnSpcReduction="10000"/>
          </a:bodyPr>
          <a:lstStyle/>
          <a:p>
            <a:pPr algn="just">
              <a:lnSpc>
                <a:spcPct val="150000"/>
              </a:lnSpc>
              <a:spcBef>
                <a:spcPts val="0"/>
              </a:spcBef>
            </a:pPr>
            <a:r>
              <a:rPr lang="en-US" sz="2200" dirty="0" err="1" smtClean="0"/>
              <a:t>Sfax</a:t>
            </a:r>
            <a:r>
              <a:rPr lang="en-US" sz="2200" dirty="0" smtClean="0"/>
              <a:t> is a coastal town and it is the second most influential town in Tunisia in terms of economical development and population (nearing 1 million inhabitants according the 2014 general census of population). </a:t>
            </a:r>
            <a:r>
              <a:rPr lang="en-US" sz="2200" dirty="0" err="1" smtClean="0"/>
              <a:t>Sfax</a:t>
            </a:r>
            <a:r>
              <a:rPr lang="en-US" sz="2200" dirty="0" smtClean="0"/>
              <a:t> is characterized by being an entrepreneurial and industrial city, in addition to being an educational and migratory pole. </a:t>
            </a:r>
          </a:p>
          <a:p>
            <a:pPr algn="just">
              <a:lnSpc>
                <a:spcPct val="150000"/>
              </a:lnSpc>
              <a:spcBef>
                <a:spcPts val="0"/>
              </a:spcBef>
            </a:pPr>
            <a:r>
              <a:rPr lang="en-US" sz="2200" dirty="0" smtClean="0"/>
              <a:t>The main trunk roads run in a radial pattern to the city's center. Beside the orthogonal fabric of the European part in city center, the urban landscape is affected by the Medina which </a:t>
            </a:r>
            <a:r>
              <a:rPr lang="en-US" sz="2200" dirty="0" err="1" smtClean="0"/>
              <a:t>thourghout</a:t>
            </a:r>
            <a:r>
              <a:rPr lang="en-US" sz="2200" dirty="0" smtClean="0"/>
              <a:t> history marked </a:t>
            </a:r>
            <a:r>
              <a:rPr lang="en-US" sz="2200" dirty="0" err="1" smtClean="0"/>
              <a:t>Sfax</a:t>
            </a:r>
            <a:r>
              <a:rPr lang="en-US" sz="2200" dirty="0" smtClean="0"/>
              <a:t>. The "</a:t>
            </a:r>
            <a:r>
              <a:rPr lang="en-US" sz="2200" i="1" dirty="0" err="1" smtClean="0"/>
              <a:t>Jnèns</a:t>
            </a:r>
            <a:r>
              <a:rPr lang="en-US" sz="2200" dirty="0" smtClean="0"/>
              <a:t>", a key element of the </a:t>
            </a:r>
            <a:r>
              <a:rPr lang="en-US" sz="2200" dirty="0" err="1" smtClean="0"/>
              <a:t>Sfaxian</a:t>
            </a:r>
            <a:r>
              <a:rPr lang="en-US" sz="2200" dirty="0" smtClean="0"/>
              <a:t> identity mark the landscape of the town. In general, a </a:t>
            </a:r>
            <a:r>
              <a:rPr lang="en-US" sz="2200" dirty="0" err="1" smtClean="0"/>
              <a:t>jnèn</a:t>
            </a:r>
            <a:r>
              <a:rPr lang="en-US" sz="2200" dirty="0" smtClean="0"/>
              <a:t> is a big fruit garden punctuated by familial habitations. By contrast, the urban sprawl continues to nibble away at the edge of the </a:t>
            </a:r>
            <a:r>
              <a:rPr lang="en-US" sz="2200" dirty="0" err="1" smtClean="0"/>
              <a:t>jnèns</a:t>
            </a:r>
            <a:r>
              <a:rPr lang="en-US" sz="2200" dirty="0" smtClean="0"/>
              <a:t>. </a:t>
            </a:r>
            <a:endParaRPr lang="fr-FR" sz="2200" dirty="0" smtClean="0"/>
          </a:p>
          <a:p>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224" y="0"/>
            <a:ext cx="7467600" cy="785818"/>
          </a:xfrm>
        </p:spPr>
        <p:txBody>
          <a:bodyPr>
            <a:normAutofit fontScale="90000"/>
          </a:bodyPr>
          <a:lstStyle/>
          <a:p>
            <a:pPr algn="ctr"/>
            <a:r>
              <a:rPr lang="fr-FR" dirty="0" smtClean="0">
                <a:latin typeface="Aharoni" pitchFamily="2" charset="-79"/>
                <a:cs typeface="Aharoni" pitchFamily="2" charset="-79"/>
              </a:rPr>
              <a:t/>
            </a:r>
            <a:br>
              <a:rPr lang="fr-FR" dirty="0" smtClean="0">
                <a:latin typeface="Aharoni" pitchFamily="2" charset="-79"/>
                <a:cs typeface="Aharoni" pitchFamily="2" charset="-79"/>
              </a:rPr>
            </a:br>
            <a:r>
              <a:rPr lang="fr-FR" dirty="0" smtClean="0">
                <a:latin typeface="Aharoni" pitchFamily="2" charset="-79"/>
                <a:cs typeface="Aharoni" pitchFamily="2" charset="-79"/>
              </a:rPr>
              <a:t/>
            </a:r>
            <a:br>
              <a:rPr lang="fr-FR" dirty="0" smtClean="0">
                <a:latin typeface="Aharoni" pitchFamily="2" charset="-79"/>
                <a:cs typeface="Aharoni" pitchFamily="2" charset="-79"/>
              </a:rPr>
            </a:br>
            <a:r>
              <a:rPr lang="fr-FR" dirty="0" smtClean="0">
                <a:latin typeface="Aharoni" pitchFamily="2" charset="-79"/>
                <a:cs typeface="Aharoni" pitchFamily="2" charset="-79"/>
              </a:rPr>
              <a:t/>
            </a:r>
            <a:br>
              <a:rPr lang="fr-FR" dirty="0" smtClean="0">
                <a:latin typeface="Aharoni" pitchFamily="2" charset="-79"/>
                <a:cs typeface="Aharoni" pitchFamily="2" charset="-79"/>
              </a:rPr>
            </a:br>
            <a:r>
              <a:rPr lang="fr-FR" dirty="0" err="1" smtClean="0">
                <a:latin typeface="Aharoni" pitchFamily="2" charset="-79"/>
                <a:cs typeface="Aharoni" pitchFamily="2" charset="-79"/>
              </a:rPr>
              <a:t>characteristics</a:t>
            </a:r>
            <a:r>
              <a:rPr lang="fr-FR" dirty="0" smtClean="0">
                <a:latin typeface="Aharoni" pitchFamily="2" charset="-79"/>
                <a:cs typeface="Aharoni" pitchFamily="2" charset="-79"/>
              </a:rPr>
              <a:t> of the city of Sfax</a:t>
            </a:r>
            <a:endParaRPr lang="fr-FR" dirty="0">
              <a:latin typeface="Aharoni" pitchFamily="2" charset="-79"/>
              <a:cs typeface="Aharoni" pitchFamily="2" charset="-79"/>
            </a:endParaRPr>
          </a:p>
        </p:txBody>
      </p:sp>
      <p:grpSp>
        <p:nvGrpSpPr>
          <p:cNvPr id="4" name="Groupe 3"/>
          <p:cNvGrpSpPr/>
          <p:nvPr/>
        </p:nvGrpSpPr>
        <p:grpSpPr>
          <a:xfrm>
            <a:off x="5786446" y="2285992"/>
            <a:ext cx="2714643" cy="1416450"/>
            <a:chOff x="0" y="2263689"/>
            <a:chExt cx="2889391" cy="1416450"/>
          </a:xfrm>
        </p:grpSpPr>
        <p:sp>
          <p:nvSpPr>
            <p:cNvPr id="5" name="Ellipse 4"/>
            <p:cNvSpPr/>
            <p:nvPr/>
          </p:nvSpPr>
          <p:spPr>
            <a:xfrm>
              <a:off x="0" y="2263689"/>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6" name="Ellipse 4"/>
            <p:cNvSpPr/>
            <p:nvPr/>
          </p:nvSpPr>
          <p:spPr>
            <a:xfrm>
              <a:off x="423142" y="2471123"/>
              <a:ext cx="2043107"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600"/>
                </a:spcAft>
              </a:pPr>
              <a:r>
                <a:rPr lang="fr-FR" sz="1700" b="1" kern="1200" dirty="0" err="1" smtClean="0">
                  <a:latin typeface="Century Gothic" pitchFamily="34" charset="0"/>
                </a:rPr>
                <a:t>Entrepreupreunial</a:t>
              </a:r>
              <a:r>
                <a:rPr lang="fr-FR" sz="1700" b="1" kern="1200" dirty="0" smtClean="0">
                  <a:latin typeface="Century Gothic" pitchFamily="34" charset="0"/>
                </a:rPr>
                <a:t> and </a:t>
              </a:r>
              <a:r>
                <a:rPr lang="fr-FR" sz="1700" b="1" kern="1200" dirty="0" err="1" smtClean="0">
                  <a:latin typeface="Century Gothic" pitchFamily="34" charset="0"/>
                </a:rPr>
                <a:t>industrial</a:t>
              </a:r>
              <a:r>
                <a:rPr lang="fr-FR" sz="1700" b="1" kern="1200" dirty="0" smtClean="0">
                  <a:latin typeface="Century Gothic" pitchFamily="34" charset="0"/>
                </a:rPr>
                <a:t> city</a:t>
              </a:r>
              <a:endParaRPr lang="fr-FR" sz="1700" kern="1200" dirty="0"/>
            </a:p>
          </p:txBody>
        </p:sp>
      </p:grpSp>
      <p:pic>
        <p:nvPicPr>
          <p:cNvPr id="7" name="Image 6" descr="C:\Users\Dell\Desktop\Méga Projet sur le Genre Octobre 2017\Grand+Sfax+7+municipalities+15,570+hectares.jpg"/>
          <p:cNvPicPr/>
          <p:nvPr/>
        </p:nvPicPr>
        <p:blipFill>
          <a:blip r:embed="rId2"/>
          <a:srcRect l="1362" t="6569" r="49982" b="6328"/>
          <a:stretch>
            <a:fillRect/>
          </a:stretch>
        </p:blipFill>
        <p:spPr bwMode="auto">
          <a:xfrm>
            <a:off x="2786050" y="1928802"/>
            <a:ext cx="3071834" cy="3286148"/>
          </a:xfrm>
          <a:prstGeom prst="ellipse">
            <a:avLst/>
          </a:prstGeom>
          <a:ln w="1905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e 10"/>
          <p:cNvGrpSpPr/>
          <p:nvPr/>
        </p:nvGrpSpPr>
        <p:grpSpPr>
          <a:xfrm>
            <a:off x="1071538" y="1000108"/>
            <a:ext cx="2571768" cy="1416450"/>
            <a:chOff x="0" y="2263689"/>
            <a:chExt cx="2889391" cy="1416450"/>
          </a:xfrm>
        </p:grpSpPr>
        <p:sp>
          <p:nvSpPr>
            <p:cNvPr id="12" name="Ellipse 11"/>
            <p:cNvSpPr/>
            <p:nvPr/>
          </p:nvSpPr>
          <p:spPr>
            <a:xfrm>
              <a:off x="0" y="2263689"/>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13" name="Ellipse 4"/>
            <p:cNvSpPr/>
            <p:nvPr/>
          </p:nvSpPr>
          <p:spPr>
            <a:xfrm>
              <a:off x="423142" y="2471123"/>
              <a:ext cx="2043107"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0"/>
                </a:spcAft>
              </a:pPr>
              <a:r>
                <a:rPr lang="fr-FR" sz="1700" b="1" kern="1200" dirty="0" smtClean="0">
                  <a:latin typeface="Century Gothic" pitchFamily="34" charset="0"/>
                </a:rPr>
                <a:t>Cultural life has </a:t>
              </a:r>
              <a:r>
                <a:rPr lang="fr-FR" sz="1700" b="1" kern="1200" dirty="0" err="1" smtClean="0">
                  <a:latin typeface="Century Gothic" pitchFamily="34" charset="0"/>
                </a:rPr>
                <a:t>declined</a:t>
              </a:r>
              <a:endParaRPr lang="fr-FR" sz="1700" kern="1200" dirty="0"/>
            </a:p>
          </p:txBody>
        </p:sp>
      </p:grpSp>
      <p:sp>
        <p:nvSpPr>
          <p:cNvPr id="14" name="Ellipse 13"/>
          <p:cNvSpPr/>
          <p:nvPr/>
        </p:nvSpPr>
        <p:spPr>
          <a:xfrm>
            <a:off x="0" y="5072074"/>
            <a:ext cx="2928958" cy="1428736"/>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defTabSz="755650">
              <a:lnSpc>
                <a:spcPct val="150000"/>
              </a:lnSpc>
              <a:spcBef>
                <a:spcPct val="0"/>
              </a:spcBef>
            </a:pPr>
            <a:r>
              <a:rPr lang="en-US" sz="1700" b="1" dirty="0" smtClean="0">
                <a:solidFill>
                  <a:schemeClr val="dk1">
                    <a:hueOff val="0"/>
                    <a:satOff val="0"/>
                    <a:lumOff val="0"/>
                    <a:alphaOff val="0"/>
                  </a:schemeClr>
                </a:solidFill>
                <a:latin typeface="Century Gothic" pitchFamily="34" charset="0"/>
              </a:rPr>
              <a:t>family members tend to live in the same area  </a:t>
            </a:r>
            <a:endParaRPr lang="fr-FR" sz="1700" b="1" dirty="0" smtClean="0">
              <a:solidFill>
                <a:schemeClr val="dk1">
                  <a:hueOff val="0"/>
                  <a:satOff val="0"/>
                  <a:lumOff val="0"/>
                  <a:alphaOff val="0"/>
                </a:schemeClr>
              </a:solidFill>
              <a:latin typeface="Century Gothic" pitchFamily="34" charset="0"/>
            </a:endParaRPr>
          </a:p>
        </p:txBody>
      </p:sp>
      <p:grpSp>
        <p:nvGrpSpPr>
          <p:cNvPr id="16" name="Groupe 15"/>
          <p:cNvGrpSpPr/>
          <p:nvPr/>
        </p:nvGrpSpPr>
        <p:grpSpPr>
          <a:xfrm>
            <a:off x="5929322" y="3429000"/>
            <a:ext cx="2714643" cy="1416450"/>
            <a:chOff x="0" y="2263689"/>
            <a:chExt cx="2889391" cy="1416450"/>
          </a:xfrm>
        </p:grpSpPr>
        <p:sp>
          <p:nvSpPr>
            <p:cNvPr id="17" name="Ellipse 16"/>
            <p:cNvSpPr/>
            <p:nvPr/>
          </p:nvSpPr>
          <p:spPr>
            <a:xfrm>
              <a:off x="0" y="2263689"/>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18" name="Ellipse 4"/>
            <p:cNvSpPr/>
            <p:nvPr/>
          </p:nvSpPr>
          <p:spPr>
            <a:xfrm>
              <a:off x="423142" y="2471123"/>
              <a:ext cx="2043107"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0"/>
                </a:spcAft>
              </a:pPr>
              <a:r>
                <a:rPr lang="fr-FR" sz="1700" b="1" dirty="0" err="1" smtClean="0">
                  <a:latin typeface="Century Gothic" pitchFamily="34" charset="0"/>
                </a:rPr>
                <a:t>Educational</a:t>
              </a:r>
              <a:r>
                <a:rPr lang="fr-FR" sz="1700" b="1" dirty="0" smtClean="0">
                  <a:latin typeface="Century Gothic" pitchFamily="34" charset="0"/>
                </a:rPr>
                <a:t> and </a:t>
              </a:r>
              <a:r>
                <a:rPr lang="fr-FR" sz="1700" b="1" dirty="0" err="1" smtClean="0">
                  <a:latin typeface="Century Gothic" pitchFamily="34" charset="0"/>
                </a:rPr>
                <a:t>migratory pole</a:t>
              </a:r>
            </a:p>
          </p:txBody>
        </p:sp>
      </p:grpSp>
      <p:grpSp>
        <p:nvGrpSpPr>
          <p:cNvPr id="22" name="Groupe 21"/>
          <p:cNvGrpSpPr/>
          <p:nvPr/>
        </p:nvGrpSpPr>
        <p:grpSpPr>
          <a:xfrm>
            <a:off x="2714612" y="5143512"/>
            <a:ext cx="3000396" cy="1416450"/>
            <a:chOff x="0" y="2120813"/>
            <a:chExt cx="2889391" cy="1416450"/>
          </a:xfrm>
        </p:grpSpPr>
        <p:sp>
          <p:nvSpPr>
            <p:cNvPr id="23" name="Ellipse 22"/>
            <p:cNvSpPr/>
            <p:nvPr/>
          </p:nvSpPr>
          <p:spPr>
            <a:xfrm>
              <a:off x="0" y="2120813"/>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24" name="Ellipse 4"/>
            <p:cNvSpPr/>
            <p:nvPr/>
          </p:nvSpPr>
          <p:spPr>
            <a:xfrm>
              <a:off x="275180" y="2335127"/>
              <a:ext cx="2238139"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0"/>
                </a:spcAft>
              </a:pPr>
              <a:r>
                <a:rPr lang="fr-FR" sz="1700" b="1" kern="1200" dirty="0" smtClean="0">
                  <a:latin typeface="Century Gothic" pitchFamily="34" charset="0"/>
                </a:rPr>
                <a:t>The Médina and the </a:t>
              </a:r>
              <a:r>
                <a:rPr lang="fr-FR" sz="1700" b="1" kern="1200" dirty="0" err="1" smtClean="0">
                  <a:latin typeface="Century Gothic" pitchFamily="34" charset="0"/>
                </a:rPr>
                <a:t>jnens</a:t>
              </a:r>
              <a:r>
                <a:rPr lang="fr-FR" sz="1700" b="1" kern="1200" dirty="0" smtClean="0">
                  <a:latin typeface="Century Gothic" pitchFamily="34" charset="0"/>
                </a:rPr>
                <a:t>: as </a:t>
              </a:r>
              <a:r>
                <a:rPr lang="fr-FR" sz="1700" b="1" kern="1200" dirty="0" err="1" smtClean="0">
                  <a:latin typeface="Century Gothic" pitchFamily="34" charset="0"/>
                </a:rPr>
                <a:t>specific</a:t>
              </a:r>
              <a:r>
                <a:rPr lang="fr-FR" sz="1700" b="1" kern="1200" dirty="0" smtClean="0">
                  <a:latin typeface="Century Gothic" pitchFamily="34" charset="0"/>
                </a:rPr>
                <a:t> </a:t>
              </a:r>
              <a:r>
                <a:rPr lang="fr-FR" sz="1700" b="1" kern="1200" dirty="0" err="1" smtClean="0">
                  <a:latin typeface="Century Gothic" pitchFamily="34" charset="0"/>
                </a:rPr>
                <a:t>urban</a:t>
              </a:r>
              <a:r>
                <a:rPr lang="fr-FR" sz="1700" b="1" kern="1200" dirty="0" smtClean="0">
                  <a:latin typeface="Century Gothic" pitchFamily="34" charset="0"/>
                </a:rPr>
                <a:t> </a:t>
              </a:r>
              <a:r>
                <a:rPr lang="fr-FR" sz="1700" b="1" kern="1200" dirty="0" err="1" smtClean="0">
                  <a:latin typeface="Century Gothic" pitchFamily="34" charset="0"/>
                </a:rPr>
                <a:t>entities</a:t>
              </a:r>
              <a:endParaRPr lang="fr-FR" sz="1700" kern="1200" dirty="0"/>
            </a:p>
          </p:txBody>
        </p:sp>
      </p:grpSp>
      <p:grpSp>
        <p:nvGrpSpPr>
          <p:cNvPr id="25" name="Groupe 24"/>
          <p:cNvGrpSpPr/>
          <p:nvPr/>
        </p:nvGrpSpPr>
        <p:grpSpPr>
          <a:xfrm>
            <a:off x="0" y="2357430"/>
            <a:ext cx="2714644" cy="1416450"/>
            <a:chOff x="-380149" y="2263689"/>
            <a:chExt cx="2889391" cy="1416450"/>
          </a:xfrm>
        </p:grpSpPr>
        <p:sp>
          <p:nvSpPr>
            <p:cNvPr id="26" name="Ellipse 25"/>
            <p:cNvSpPr/>
            <p:nvPr/>
          </p:nvSpPr>
          <p:spPr>
            <a:xfrm>
              <a:off x="-380149" y="2263689"/>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27" name="Ellipse 4"/>
            <p:cNvSpPr/>
            <p:nvPr/>
          </p:nvSpPr>
          <p:spPr>
            <a:xfrm>
              <a:off x="423142" y="2471123"/>
              <a:ext cx="2043107"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0"/>
                </a:spcAft>
              </a:pPr>
              <a:r>
                <a:rPr lang="fr-FR" sz="1700" b="1" dirty="0" smtClean="0">
                  <a:latin typeface="Century Gothic" pitchFamily="34" charset="0"/>
                </a:rPr>
                <a:t>Rare </a:t>
              </a:r>
              <a:r>
                <a:rPr lang="fr-FR" sz="1700" b="1" dirty="0" err="1" smtClean="0">
                  <a:latin typeface="Century Gothic" pitchFamily="34" charset="0"/>
                </a:rPr>
                <a:t>attendance</a:t>
              </a:r>
              <a:r>
                <a:rPr lang="fr-FR" sz="1700" b="1" dirty="0" smtClean="0">
                  <a:latin typeface="Century Gothic" pitchFamily="34" charset="0"/>
                </a:rPr>
                <a:t> of the city center by night</a:t>
              </a:r>
              <a:endParaRPr lang="fr-FR" sz="1700" kern="1200" dirty="0"/>
            </a:p>
          </p:txBody>
        </p:sp>
      </p:grpSp>
      <p:grpSp>
        <p:nvGrpSpPr>
          <p:cNvPr id="28" name="Groupe 27"/>
          <p:cNvGrpSpPr/>
          <p:nvPr/>
        </p:nvGrpSpPr>
        <p:grpSpPr>
          <a:xfrm>
            <a:off x="5429256" y="4643447"/>
            <a:ext cx="3429024" cy="1785926"/>
            <a:chOff x="541761" y="2377007"/>
            <a:chExt cx="2889391" cy="1416450"/>
          </a:xfrm>
        </p:grpSpPr>
        <p:sp>
          <p:nvSpPr>
            <p:cNvPr id="29" name="Ellipse 28"/>
            <p:cNvSpPr/>
            <p:nvPr/>
          </p:nvSpPr>
          <p:spPr>
            <a:xfrm>
              <a:off x="541761" y="2377007"/>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30" name="Ellipse 4"/>
            <p:cNvSpPr/>
            <p:nvPr/>
          </p:nvSpPr>
          <p:spPr>
            <a:xfrm>
              <a:off x="842739" y="2490324"/>
              <a:ext cx="2385988"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0"/>
                </a:spcAft>
              </a:pPr>
              <a:r>
                <a:rPr lang="en-US" sz="1700" b="1" dirty="0" smtClean="0">
                  <a:latin typeface="Century Gothic" pitchFamily="34" charset="0"/>
                </a:rPr>
                <a:t>The main trunk roads run in a radial pattern to the city's center</a:t>
              </a:r>
              <a:endParaRPr lang="fr-FR" sz="1700" b="1" dirty="0" err="1" smtClean="0">
                <a:latin typeface="Century Gothic" pitchFamily="34" charset="0"/>
              </a:endParaRPr>
            </a:p>
          </p:txBody>
        </p:sp>
      </p:grpSp>
      <p:grpSp>
        <p:nvGrpSpPr>
          <p:cNvPr id="31" name="Groupe 30"/>
          <p:cNvGrpSpPr/>
          <p:nvPr/>
        </p:nvGrpSpPr>
        <p:grpSpPr>
          <a:xfrm>
            <a:off x="5286380" y="1142984"/>
            <a:ext cx="2714643" cy="1416450"/>
            <a:chOff x="0" y="2263689"/>
            <a:chExt cx="2889391" cy="1416450"/>
          </a:xfrm>
        </p:grpSpPr>
        <p:sp>
          <p:nvSpPr>
            <p:cNvPr id="32" name="Ellipse 31"/>
            <p:cNvSpPr/>
            <p:nvPr/>
          </p:nvSpPr>
          <p:spPr>
            <a:xfrm>
              <a:off x="0" y="2263689"/>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33" name="Ellipse 4"/>
            <p:cNvSpPr/>
            <p:nvPr/>
          </p:nvSpPr>
          <p:spPr>
            <a:xfrm>
              <a:off x="423141" y="2471123"/>
              <a:ext cx="2162103"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600"/>
                </a:spcAft>
              </a:pPr>
              <a:r>
                <a:rPr lang="fr-FR" sz="1700" b="1" dirty="0" smtClean="0">
                  <a:latin typeface="Century Gothic" pitchFamily="34" charset="0"/>
                </a:rPr>
                <a:t>About 1 million </a:t>
              </a:r>
              <a:r>
                <a:rPr lang="fr-FR" sz="1700" b="1" dirty="0" err="1" smtClean="0">
                  <a:latin typeface="Century Gothic" pitchFamily="34" charset="0"/>
                </a:rPr>
                <a:t>inhabitants</a:t>
              </a:r>
              <a:r>
                <a:rPr lang="fr-FR" sz="1700" b="1" dirty="0" smtClean="0">
                  <a:latin typeface="Century Gothic" pitchFamily="34" charset="0"/>
                </a:rPr>
                <a:t>, INS 2014</a:t>
              </a:r>
              <a:endParaRPr lang="fr-FR" sz="1700" kern="1200" dirty="0"/>
            </a:p>
          </p:txBody>
        </p:sp>
      </p:grpSp>
      <p:grpSp>
        <p:nvGrpSpPr>
          <p:cNvPr id="36" name="Groupe 35"/>
          <p:cNvGrpSpPr/>
          <p:nvPr/>
        </p:nvGrpSpPr>
        <p:grpSpPr>
          <a:xfrm>
            <a:off x="285720" y="3643314"/>
            <a:ext cx="2714643" cy="1416450"/>
            <a:chOff x="0" y="2263689"/>
            <a:chExt cx="2889391" cy="1416450"/>
          </a:xfrm>
        </p:grpSpPr>
        <p:sp>
          <p:nvSpPr>
            <p:cNvPr id="37" name="Ellipse 36"/>
            <p:cNvSpPr/>
            <p:nvPr/>
          </p:nvSpPr>
          <p:spPr>
            <a:xfrm>
              <a:off x="0" y="2263689"/>
              <a:ext cx="2889391" cy="1416450"/>
            </a:xfrm>
            <a:prstGeom prst="ellipse">
              <a:avLst/>
            </a:prstGeom>
          </p:spPr>
          <p:style>
            <a:lnRef idx="2">
              <a:schemeClr val="accent1"/>
            </a:lnRef>
            <a:fillRef idx="1">
              <a:schemeClr val="lt1"/>
            </a:fillRef>
            <a:effectRef idx="0">
              <a:schemeClr val="accent1"/>
            </a:effectRef>
            <a:fontRef idx="minor">
              <a:schemeClr val="dk1"/>
            </a:fontRef>
          </p:style>
        </p:sp>
        <p:sp>
          <p:nvSpPr>
            <p:cNvPr id="38" name="Ellipse 4"/>
            <p:cNvSpPr/>
            <p:nvPr/>
          </p:nvSpPr>
          <p:spPr>
            <a:xfrm>
              <a:off x="423142" y="2471123"/>
              <a:ext cx="2043107" cy="1001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lvl="0" algn="ctr" defTabSz="755650">
                <a:lnSpc>
                  <a:spcPct val="150000"/>
                </a:lnSpc>
                <a:spcBef>
                  <a:spcPct val="0"/>
                </a:spcBef>
                <a:spcAft>
                  <a:spcPts val="0"/>
                </a:spcAft>
              </a:pPr>
              <a:r>
                <a:rPr lang="fr-FR" sz="1700" b="1" dirty="0" smtClean="0">
                  <a:latin typeface="Century Gothic" pitchFamily="34" charset="0"/>
                </a:rPr>
                <a:t>Impact of social time in space practices</a:t>
              </a:r>
            </a:p>
          </p:txBody>
        </p:sp>
      </p:grpSp>
      <p:sp>
        <p:nvSpPr>
          <p:cNvPr id="39" name="Ellipse 38"/>
          <p:cNvSpPr/>
          <p:nvPr/>
        </p:nvSpPr>
        <p:spPr>
          <a:xfrm>
            <a:off x="3571868" y="857232"/>
            <a:ext cx="2000264" cy="91638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spcAft>
                <a:spcPts val="600"/>
              </a:spcAft>
            </a:pPr>
            <a:r>
              <a:rPr lang="fr-FR" sz="1700" b="1" dirty="0" err="1" smtClean="0">
                <a:solidFill>
                  <a:schemeClr val="dk1">
                    <a:hueOff val="0"/>
                    <a:satOff val="0"/>
                    <a:lumOff val="0"/>
                    <a:alphaOff val="0"/>
                  </a:schemeClr>
                </a:solidFill>
                <a:latin typeface="Century Gothic" pitchFamily="34" charset="0"/>
              </a:rPr>
              <a:t>Coastal</a:t>
            </a:r>
            <a:r>
              <a:rPr lang="fr-FR" sz="1700" b="1" dirty="0" smtClean="0">
                <a:solidFill>
                  <a:schemeClr val="dk1">
                    <a:hueOff val="0"/>
                    <a:satOff val="0"/>
                    <a:lumOff val="0"/>
                    <a:alphaOff val="0"/>
                  </a:schemeClr>
                </a:solidFill>
                <a:latin typeface="Century Gothic" pitchFamily="34" charset="0"/>
              </a:rPr>
              <a:t> </a:t>
            </a:r>
            <a:r>
              <a:rPr lang="fr-FR" sz="1700" b="1" dirty="0" err="1" smtClean="0">
                <a:solidFill>
                  <a:schemeClr val="dk1">
                    <a:hueOff val="0"/>
                    <a:satOff val="0"/>
                    <a:lumOff val="0"/>
                    <a:alphaOff val="0"/>
                  </a:schemeClr>
                </a:solidFill>
                <a:latin typeface="Century Gothic" pitchFamily="34" charset="0"/>
              </a:rPr>
              <a:t>town</a:t>
            </a:r>
            <a:endParaRPr lang="fr-FR" sz="1700" b="1" dirty="0" smtClean="0">
              <a:solidFill>
                <a:schemeClr val="dk1">
                  <a:hueOff val="0"/>
                  <a:satOff val="0"/>
                  <a:lumOff val="0"/>
                  <a:alphaOff val="0"/>
                </a:schemeClr>
              </a:solidFill>
              <a:latin typeface="Century Gothic" pitchFamily="34" charset="0"/>
            </a:endParaRPr>
          </a:p>
        </p:txBody>
      </p:sp>
      <p:pic>
        <p:nvPicPr>
          <p:cNvPr id="35" name="Image 34" descr="rempart.png"/>
          <p:cNvPicPr/>
          <p:nvPr/>
        </p:nvPicPr>
        <p:blipFill>
          <a:blip r:embed="rId3" cstate="print"/>
          <a:srcRect t="4961"/>
          <a:stretch>
            <a:fillRect/>
          </a:stretch>
        </p:blipFill>
        <p:spPr>
          <a:xfrm>
            <a:off x="571472" y="1214398"/>
            <a:ext cx="8143932" cy="5643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69" name="Picture 1" descr="C:\Users\Dell\Desktop\Méga Projet sur le Genre Octobre 2017\sfax_vue_complete.jpg"/>
          <p:cNvPicPr>
            <a:picLocks noChangeAspect="1" noChangeArrowheads="1"/>
          </p:cNvPicPr>
          <p:nvPr/>
        </p:nvPicPr>
        <p:blipFill>
          <a:blip r:embed="rId4">
            <a:lum bright="10000"/>
          </a:blip>
          <a:srcRect/>
          <a:stretch>
            <a:fillRect/>
          </a:stretch>
        </p:blipFill>
        <p:spPr bwMode="auto">
          <a:xfrm>
            <a:off x="411555" y="1142984"/>
            <a:ext cx="8297013" cy="5444915"/>
          </a:xfrm>
          <a:prstGeom prst="rect">
            <a:avLst/>
          </a:prstGeom>
          <a:noFill/>
        </p:spPr>
      </p:pic>
      <p:pic>
        <p:nvPicPr>
          <p:cNvPr id="7170" name="Picture 2" descr="C:\Users\Dell\Desktop\Sfax.jpg"/>
          <p:cNvPicPr>
            <a:picLocks noChangeAspect="1" noChangeArrowheads="1"/>
          </p:cNvPicPr>
          <p:nvPr/>
        </p:nvPicPr>
        <p:blipFill>
          <a:blip r:embed="rId5"/>
          <a:stretch>
            <a:fillRect/>
          </a:stretch>
        </p:blipFill>
        <p:spPr bwMode="auto">
          <a:xfrm>
            <a:off x="500034" y="1214422"/>
            <a:ext cx="8001056" cy="5154548"/>
          </a:xfrm>
          <a:prstGeom prst="rect">
            <a:avLst/>
          </a:prstGeom>
          <a:noFill/>
        </p:spPr>
      </p:pic>
      <p:pic>
        <p:nvPicPr>
          <p:cNvPr id="1026" name="Picture 2" descr="C:\Users\Public\Pictures\Sample Pictures\Koala.jpg"/>
          <p:cNvPicPr>
            <a:picLocks noChangeAspect="1" noChangeArrowheads="1"/>
          </p:cNvPicPr>
          <p:nvPr/>
        </p:nvPicPr>
        <p:blipFill>
          <a:blip r:embed="rId6">
            <a:lum contrast="10000"/>
          </a:blip>
          <a:stretch>
            <a:fillRect/>
          </a:stretch>
        </p:blipFill>
        <p:spPr bwMode="auto">
          <a:xfrm>
            <a:off x="428596" y="735789"/>
            <a:ext cx="8162948" cy="61222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1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amond(out)">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9" presetClass="entr" presetSubtype="1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0" fill="hold"/>
                                        <p:tgtEl>
                                          <p:spTgt spid="16"/>
                                        </p:tgtEl>
                                        <p:attrNameLst>
                                          <p:attrName>ppt_w</p:attrName>
                                        </p:attrNameLst>
                                      </p:cBhvr>
                                      <p:tavLst>
                                        <p:tav tm="0" fmla="#ppt_w*sin(2.5*pi*$)">
                                          <p:val>
                                            <p:fltVal val="0"/>
                                          </p:val>
                                        </p:tav>
                                        <p:tav tm="100000">
                                          <p:val>
                                            <p:fltVal val="1"/>
                                          </p:val>
                                        </p:tav>
                                      </p:tavLst>
                                    </p:anim>
                                    <p:anim calcmode="lin" valueType="num">
                                      <p:cBhvr>
                                        <p:cTn id="35" dur="5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1000" fill="hold"/>
                                        <p:tgtEl>
                                          <p:spTgt spid="28"/>
                                        </p:tgtEl>
                                        <p:attrNameLst>
                                          <p:attrName>ppt_w</p:attrName>
                                        </p:attrNameLst>
                                      </p:cBhvr>
                                      <p:tavLst>
                                        <p:tav tm="0">
                                          <p:val>
                                            <p:strVal val="#ppt_w+.3"/>
                                          </p:val>
                                        </p:tav>
                                        <p:tav tm="100000">
                                          <p:val>
                                            <p:strVal val="#ppt_w"/>
                                          </p:val>
                                        </p:tav>
                                      </p:tavLst>
                                    </p:anim>
                                    <p:anim calcmode="lin" valueType="num">
                                      <p:cBhvr>
                                        <p:cTn id="41" dur="1000" fill="hold"/>
                                        <p:tgtEl>
                                          <p:spTgt spid="28"/>
                                        </p:tgtEl>
                                        <p:attrNameLst>
                                          <p:attrName>ppt_h</p:attrName>
                                        </p:attrNameLst>
                                      </p:cBhvr>
                                      <p:tavLst>
                                        <p:tav tm="0">
                                          <p:val>
                                            <p:strVal val="#ppt_h"/>
                                          </p:val>
                                        </p:tav>
                                        <p:tav tm="100000">
                                          <p:val>
                                            <p:strVal val="#ppt_h"/>
                                          </p:val>
                                        </p:tav>
                                      </p:tavLst>
                                    </p:anim>
                                    <p:animEffect transition="in" filter="fade">
                                      <p:cBhvr>
                                        <p:cTn id="42" dur="1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3" fill="hold" nodeType="clickEffect">
                                  <p:stCondLst>
                                    <p:cond delay="0"/>
                                  </p:stCondLst>
                                  <p:childTnLst>
                                    <p:set>
                                      <p:cBhvr>
                                        <p:cTn id="46" dur="1" fill="hold">
                                          <p:stCondLst>
                                            <p:cond delay="0"/>
                                          </p:stCondLst>
                                        </p:cTn>
                                        <p:tgtEl>
                                          <p:spTgt spid="7170"/>
                                        </p:tgtEl>
                                        <p:attrNameLst>
                                          <p:attrName>style.visibility</p:attrName>
                                        </p:attrNameLst>
                                      </p:cBhvr>
                                      <p:to>
                                        <p:strVal val="visible"/>
                                      </p:to>
                                    </p:set>
                                    <p:animEffect transition="in" filter="wheel(3)">
                                      <p:cBhvr>
                                        <p:cTn id="47" dur="1000"/>
                                        <p:tgtEl>
                                          <p:spTgt spid="717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717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1"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770" decel="100000"/>
                                        <p:tgtEl>
                                          <p:spTgt spid="22"/>
                                        </p:tgtEl>
                                      </p:cBhvr>
                                    </p:animEffect>
                                    <p:animScale>
                                      <p:cBhvr>
                                        <p:cTn id="57" dur="770" decel="100000"/>
                                        <p:tgtEl>
                                          <p:spTgt spid="22"/>
                                        </p:tgtEl>
                                      </p:cBhvr>
                                      <p:from x="10000" y="10000"/>
                                      <p:to x="200000" y="450000"/>
                                    </p:animScale>
                                    <p:animScale>
                                      <p:cBhvr>
                                        <p:cTn id="58" dur="1230" accel="100000" fill="hold">
                                          <p:stCondLst>
                                            <p:cond delay="770"/>
                                          </p:stCondLst>
                                        </p:cTn>
                                        <p:tgtEl>
                                          <p:spTgt spid="22"/>
                                        </p:tgtEl>
                                      </p:cBhvr>
                                      <p:from x="200000" y="450000"/>
                                      <p:to x="100000" y="100000"/>
                                    </p:animScale>
                                    <p:set>
                                      <p:cBhvr>
                                        <p:cTn id="59" dur="770" fill="hold"/>
                                        <p:tgtEl>
                                          <p:spTgt spid="22"/>
                                        </p:tgtEl>
                                        <p:attrNameLst>
                                          <p:attrName>ppt_x</p:attrName>
                                        </p:attrNameLst>
                                      </p:cBhvr>
                                      <p:to>
                                        <p:strVal val="(0.5)"/>
                                      </p:to>
                                    </p:set>
                                    <p:anim from="(0.5)" to="(#ppt_x)" calcmode="lin" valueType="num">
                                      <p:cBhvr>
                                        <p:cTn id="60" dur="1230" accel="100000" fill="hold">
                                          <p:stCondLst>
                                            <p:cond delay="770"/>
                                          </p:stCondLst>
                                        </p:cTn>
                                        <p:tgtEl>
                                          <p:spTgt spid="22"/>
                                        </p:tgtEl>
                                        <p:attrNameLst>
                                          <p:attrName>ppt_x</p:attrName>
                                        </p:attrNameLst>
                                      </p:cBhvr>
                                    </p:anim>
                                    <p:set>
                                      <p:cBhvr>
                                        <p:cTn id="61" dur="770" fill="hold"/>
                                        <p:tgtEl>
                                          <p:spTgt spid="22"/>
                                        </p:tgtEl>
                                        <p:attrNameLst>
                                          <p:attrName>ppt_y</p:attrName>
                                        </p:attrNameLst>
                                      </p:cBhvr>
                                      <p:to>
                                        <p:strVal val="(#ppt_y+0.4)"/>
                                      </p:to>
                                    </p:set>
                                    <p:anim from="(#ppt_y+0.4)" to="(#ppt_y)" calcmode="lin" valueType="num">
                                      <p:cBhvr>
                                        <p:cTn id="62" dur="1230" accel="100000" fill="hold">
                                          <p:stCondLst>
                                            <p:cond delay="770"/>
                                          </p:stCondLst>
                                        </p:cTn>
                                        <p:tgtEl>
                                          <p:spTgt spid="22"/>
                                        </p:tgtEl>
                                        <p:attrNameLst>
                                          <p:attrName>ppt_y</p:attrName>
                                        </p:attrNameLst>
                                      </p:cBhvr>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7169"/>
                                        </p:tgtEl>
                                        <p:attrNameLst>
                                          <p:attrName>style.visibility</p:attrName>
                                        </p:attrNameLst>
                                      </p:cBhvr>
                                      <p:to>
                                        <p:strVal val="visible"/>
                                      </p:to>
                                    </p:set>
                                    <p:animEffect transition="in" filter="wipe(down)">
                                      <p:cBhvr>
                                        <p:cTn id="67" dur="580">
                                          <p:stCondLst>
                                            <p:cond delay="0"/>
                                          </p:stCondLst>
                                        </p:cTn>
                                        <p:tgtEl>
                                          <p:spTgt spid="7169"/>
                                        </p:tgtEl>
                                      </p:cBhvr>
                                    </p:animEffect>
                                    <p:anim calcmode="lin" valueType="num">
                                      <p:cBhvr>
                                        <p:cTn id="68" dur="1822" tmFilter="0,0; 0.14,0.36; 0.43,0.73; 0.71,0.91; 1.0,1.0">
                                          <p:stCondLst>
                                            <p:cond delay="0"/>
                                          </p:stCondLst>
                                        </p:cTn>
                                        <p:tgtEl>
                                          <p:spTgt spid="716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716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716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716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7169"/>
                                        </p:tgtEl>
                                        <p:attrNameLst>
                                          <p:attrName>ppt_y</p:attrName>
                                        </p:attrNameLst>
                                      </p:cBhvr>
                                      <p:tavLst>
                                        <p:tav tm="0" fmla="#ppt_y-sin(pi*$)/81">
                                          <p:val>
                                            <p:fltVal val="0"/>
                                          </p:val>
                                        </p:tav>
                                        <p:tav tm="100000">
                                          <p:val>
                                            <p:fltVal val="1"/>
                                          </p:val>
                                        </p:tav>
                                      </p:tavLst>
                                    </p:anim>
                                    <p:animScale>
                                      <p:cBhvr>
                                        <p:cTn id="73" dur="26">
                                          <p:stCondLst>
                                            <p:cond delay="650"/>
                                          </p:stCondLst>
                                        </p:cTn>
                                        <p:tgtEl>
                                          <p:spTgt spid="7169"/>
                                        </p:tgtEl>
                                      </p:cBhvr>
                                      <p:to x="100000" y="60000"/>
                                    </p:animScale>
                                    <p:animScale>
                                      <p:cBhvr>
                                        <p:cTn id="74" dur="166" decel="50000">
                                          <p:stCondLst>
                                            <p:cond delay="676"/>
                                          </p:stCondLst>
                                        </p:cTn>
                                        <p:tgtEl>
                                          <p:spTgt spid="7169"/>
                                        </p:tgtEl>
                                      </p:cBhvr>
                                      <p:to x="100000" y="100000"/>
                                    </p:animScale>
                                    <p:animScale>
                                      <p:cBhvr>
                                        <p:cTn id="75" dur="26">
                                          <p:stCondLst>
                                            <p:cond delay="1312"/>
                                          </p:stCondLst>
                                        </p:cTn>
                                        <p:tgtEl>
                                          <p:spTgt spid="7169"/>
                                        </p:tgtEl>
                                      </p:cBhvr>
                                      <p:to x="100000" y="80000"/>
                                    </p:animScale>
                                    <p:animScale>
                                      <p:cBhvr>
                                        <p:cTn id="76" dur="166" decel="50000">
                                          <p:stCondLst>
                                            <p:cond delay="1338"/>
                                          </p:stCondLst>
                                        </p:cTn>
                                        <p:tgtEl>
                                          <p:spTgt spid="7169"/>
                                        </p:tgtEl>
                                      </p:cBhvr>
                                      <p:to x="100000" y="100000"/>
                                    </p:animScale>
                                    <p:animScale>
                                      <p:cBhvr>
                                        <p:cTn id="77" dur="26">
                                          <p:stCondLst>
                                            <p:cond delay="1642"/>
                                          </p:stCondLst>
                                        </p:cTn>
                                        <p:tgtEl>
                                          <p:spTgt spid="7169"/>
                                        </p:tgtEl>
                                      </p:cBhvr>
                                      <p:to x="100000" y="90000"/>
                                    </p:animScale>
                                    <p:animScale>
                                      <p:cBhvr>
                                        <p:cTn id="78" dur="166" decel="50000">
                                          <p:stCondLst>
                                            <p:cond delay="1668"/>
                                          </p:stCondLst>
                                        </p:cTn>
                                        <p:tgtEl>
                                          <p:spTgt spid="7169"/>
                                        </p:tgtEl>
                                      </p:cBhvr>
                                      <p:to x="100000" y="100000"/>
                                    </p:animScale>
                                    <p:animScale>
                                      <p:cBhvr>
                                        <p:cTn id="79" dur="26">
                                          <p:stCondLst>
                                            <p:cond delay="1808"/>
                                          </p:stCondLst>
                                        </p:cTn>
                                        <p:tgtEl>
                                          <p:spTgt spid="7169"/>
                                        </p:tgtEl>
                                      </p:cBhvr>
                                      <p:to x="100000" y="95000"/>
                                    </p:animScale>
                                    <p:animScale>
                                      <p:cBhvr>
                                        <p:cTn id="80" dur="166" decel="50000">
                                          <p:stCondLst>
                                            <p:cond delay="1834"/>
                                          </p:stCondLst>
                                        </p:cTn>
                                        <p:tgtEl>
                                          <p:spTgt spid="7169"/>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5" presetClass="exit" presetSubtype="10" fill="hold" nodeType="clickEffect">
                                  <p:stCondLst>
                                    <p:cond delay="0"/>
                                  </p:stCondLst>
                                  <p:childTnLst>
                                    <p:animEffect transition="out" filter="checkerboard(across)">
                                      <p:cBhvr>
                                        <p:cTn id="84" dur="500"/>
                                        <p:tgtEl>
                                          <p:spTgt spid="7169"/>
                                        </p:tgtEl>
                                      </p:cBhvr>
                                    </p:animEffect>
                                    <p:set>
                                      <p:cBhvr>
                                        <p:cTn id="85" dur="1" fill="hold">
                                          <p:stCondLst>
                                            <p:cond delay="499"/>
                                          </p:stCondLst>
                                        </p:cTn>
                                        <p:tgtEl>
                                          <p:spTgt spid="716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nodeType="click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2000" fill="hold"/>
                                        <p:tgtEl>
                                          <p:spTgt spid="35"/>
                                        </p:tgtEl>
                                        <p:attrNameLst>
                                          <p:attrName>ppt_w</p:attrName>
                                        </p:attrNameLst>
                                      </p:cBhvr>
                                      <p:tavLst>
                                        <p:tav tm="0">
                                          <p:val>
                                            <p:fltVal val="0"/>
                                          </p:val>
                                        </p:tav>
                                        <p:tav tm="100000">
                                          <p:val>
                                            <p:strVal val="#ppt_w"/>
                                          </p:val>
                                        </p:tav>
                                      </p:tavLst>
                                    </p:anim>
                                    <p:anim calcmode="lin" valueType="num">
                                      <p:cBhvr>
                                        <p:cTn id="91" dur="20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5" presetClass="exit" presetSubtype="5" fill="hold" nodeType="clickEffect">
                                  <p:stCondLst>
                                    <p:cond delay="0"/>
                                  </p:stCondLst>
                                  <p:childTnLst>
                                    <p:animEffect transition="out" filter="checkerboard(down)">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1" presetClass="entr" presetSubtype="4" fill="hold" nodeType="clickEffect">
                                  <p:stCondLst>
                                    <p:cond delay="0"/>
                                  </p:stCondLst>
                                  <p:childTnLst>
                                    <p:set>
                                      <p:cBhvr>
                                        <p:cTn id="100" dur="1" fill="hold">
                                          <p:stCondLst>
                                            <p:cond delay="0"/>
                                          </p:stCondLst>
                                        </p:cTn>
                                        <p:tgtEl>
                                          <p:spTgt spid="1026"/>
                                        </p:tgtEl>
                                        <p:attrNameLst>
                                          <p:attrName>style.visibility</p:attrName>
                                        </p:attrNameLst>
                                      </p:cBhvr>
                                      <p:to>
                                        <p:strVal val="visible"/>
                                      </p:to>
                                    </p:set>
                                    <p:animEffect transition="in" filter="wheel(4)">
                                      <p:cBhvr>
                                        <p:cTn id="101" dur="2000"/>
                                        <p:tgtEl>
                                          <p:spTgt spid="1026"/>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xit" presetSubtype="4" fill="hold" nodeType="clickEffect">
                                  <p:stCondLst>
                                    <p:cond delay="0"/>
                                  </p:stCondLst>
                                  <p:childTnLst>
                                    <p:anim calcmode="lin" valueType="num">
                                      <p:cBhvr additive="base">
                                        <p:cTn id="105" dur="500"/>
                                        <p:tgtEl>
                                          <p:spTgt spid="1026"/>
                                        </p:tgtEl>
                                        <p:attrNameLst>
                                          <p:attrName>ppt_x</p:attrName>
                                        </p:attrNameLst>
                                      </p:cBhvr>
                                      <p:tavLst>
                                        <p:tav tm="0">
                                          <p:val>
                                            <p:strVal val="ppt_x"/>
                                          </p:val>
                                        </p:tav>
                                        <p:tav tm="100000">
                                          <p:val>
                                            <p:strVal val="ppt_x"/>
                                          </p:val>
                                        </p:tav>
                                      </p:tavLst>
                                    </p:anim>
                                    <p:anim calcmode="lin" valueType="num">
                                      <p:cBhvr additive="base">
                                        <p:cTn id="106" dur="500"/>
                                        <p:tgtEl>
                                          <p:spTgt spid="1026"/>
                                        </p:tgtEl>
                                        <p:attrNameLst>
                                          <p:attrName>ppt_y</p:attrName>
                                        </p:attrNameLst>
                                      </p:cBhvr>
                                      <p:tavLst>
                                        <p:tav tm="0">
                                          <p:val>
                                            <p:strVal val="ppt_y"/>
                                          </p:val>
                                        </p:tav>
                                        <p:tav tm="100000">
                                          <p:val>
                                            <p:strVal val="1+ppt_h/2"/>
                                          </p:val>
                                        </p:tav>
                                      </p:tavLst>
                                    </p:anim>
                                    <p:set>
                                      <p:cBhvr>
                                        <p:cTn id="107" dur="1" fill="hold">
                                          <p:stCondLst>
                                            <p:cond delay="499"/>
                                          </p:stCondLst>
                                        </p:cTn>
                                        <p:tgtEl>
                                          <p:spTgt spid="102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circle(in)">
                                      <p:cBhvr>
                                        <p:cTn id="112" dur="20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barn(inVertical)">
                                      <p:cBhvr>
                                        <p:cTn id="117" dur="10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9"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000" fill="hold"/>
                                        <p:tgtEl>
                                          <p:spTgt spid="25"/>
                                        </p:tgtEl>
                                        <p:attrNameLst>
                                          <p:attrName>ppt_x</p:attrName>
                                        </p:attrNameLst>
                                      </p:cBhvr>
                                      <p:tavLst>
                                        <p:tav tm="0">
                                          <p:val>
                                            <p:strVal val="#ppt_x-.2"/>
                                          </p:val>
                                        </p:tav>
                                        <p:tav tm="100000">
                                          <p:val>
                                            <p:strVal val="#ppt_x"/>
                                          </p:val>
                                        </p:tav>
                                      </p:tavLst>
                                    </p:anim>
                                    <p:anim calcmode="lin" valueType="num">
                                      <p:cBhvr>
                                        <p:cTn id="12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25"/>
                                        </p:tgtEl>
                                      </p:cBhvr>
                                    </p:animEffect>
                                  </p:childTnLst>
                                </p:cTn>
                              </p:par>
                            </p:childTnLst>
                          </p:cTn>
                        </p:par>
                      </p:childTnLst>
                    </p:cTn>
                  </p:par>
                  <p:par>
                    <p:cTn id="125" fill="hold">
                      <p:stCondLst>
                        <p:cond delay="indefinite"/>
                      </p:stCondLst>
                      <p:childTnLst>
                        <p:par>
                          <p:cTn id="126" fill="hold">
                            <p:stCondLst>
                              <p:cond delay="0"/>
                            </p:stCondLst>
                            <p:childTnLst>
                              <p:par>
                                <p:cTn id="127" presetID="19" presetClass="entr" presetSubtype="10" fill="hold" nodeType="clickEffect">
                                  <p:stCondLst>
                                    <p:cond delay="0"/>
                                  </p:stCondLst>
                                  <p:childTnLst>
                                    <p:set>
                                      <p:cBhvr>
                                        <p:cTn id="128" dur="1" fill="hold">
                                          <p:stCondLst>
                                            <p:cond delay="0"/>
                                          </p:stCondLst>
                                        </p:cTn>
                                        <p:tgtEl>
                                          <p:spTgt spid="11"/>
                                        </p:tgtEl>
                                        <p:attrNameLst>
                                          <p:attrName>style.visibility</p:attrName>
                                        </p:attrNameLst>
                                      </p:cBhvr>
                                      <p:to>
                                        <p:strVal val="visible"/>
                                      </p:to>
                                    </p:set>
                                    <p:anim calcmode="lin" valueType="num">
                                      <p:cBhvr>
                                        <p:cTn id="129" dur="5000" fill="hold"/>
                                        <p:tgtEl>
                                          <p:spTgt spid="11"/>
                                        </p:tgtEl>
                                        <p:attrNameLst>
                                          <p:attrName>ppt_w</p:attrName>
                                        </p:attrNameLst>
                                      </p:cBhvr>
                                      <p:tavLst>
                                        <p:tav tm="0" fmla="#ppt_w*sin(2.5*pi*$)">
                                          <p:val>
                                            <p:fltVal val="0"/>
                                          </p:val>
                                        </p:tav>
                                        <p:tav tm="100000">
                                          <p:val>
                                            <p:fltVal val="1"/>
                                          </p:val>
                                        </p:tav>
                                      </p:tavLst>
                                    </p:anim>
                                    <p:anim calcmode="lin" valueType="num">
                                      <p:cBhvr>
                                        <p:cTn id="130"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857232"/>
            <a:ext cx="7467600" cy="5616720"/>
          </a:xfrm>
        </p:spPr>
        <p:txBody>
          <a:bodyPr/>
          <a:lstStyle/>
          <a:p>
            <a:pPr algn="just">
              <a:lnSpc>
                <a:spcPct val="150000"/>
              </a:lnSpc>
              <a:spcBef>
                <a:spcPts val="0"/>
              </a:spcBef>
            </a:pPr>
            <a:r>
              <a:rPr lang="en-US" dirty="0" smtClean="0"/>
              <a:t>Socially speaking, family members tend to live in the same area. The social time of the city has an impact on the space practices especially for women. The attendance in the city center by night is rare and the cultural life has declined over the decades.</a:t>
            </a:r>
            <a:endParaRPr lang="fr-FR" dirty="0" smtClean="0"/>
          </a:p>
          <a:p>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0"/>
            <a:ext cx="7467600" cy="654032"/>
          </a:xfrm>
        </p:spPr>
        <p:txBody>
          <a:bodyPr/>
          <a:lstStyle/>
          <a:p>
            <a:pPr algn="ctr"/>
            <a:r>
              <a:rPr lang="fr-FR" dirty="0" err="1" smtClean="0">
                <a:latin typeface="Aharoni" pitchFamily="2" charset="-79"/>
                <a:cs typeface="Aharoni" pitchFamily="2" charset="-79"/>
              </a:rPr>
              <a:t>Followed</a:t>
            </a:r>
            <a:r>
              <a:rPr lang="fr-FR" dirty="0" smtClean="0">
                <a:latin typeface="Aharoni" pitchFamily="2" charset="-79"/>
                <a:cs typeface="Aharoni" pitchFamily="2" charset="-79"/>
              </a:rPr>
              <a:t> </a:t>
            </a:r>
            <a:r>
              <a:rPr lang="fr-FR" dirty="0" err="1" smtClean="0">
                <a:latin typeface="Aharoni" pitchFamily="2" charset="-79"/>
                <a:cs typeface="Aharoni" pitchFamily="2" charset="-79"/>
              </a:rPr>
              <a:t>Methodology</a:t>
            </a:r>
            <a:r>
              <a:rPr lang="fr-FR" dirty="0" smtClean="0">
                <a:latin typeface="Aharoni" pitchFamily="2" charset="-79"/>
                <a:cs typeface="Aharoni" pitchFamily="2" charset="-79"/>
              </a:rPr>
              <a:t> </a:t>
            </a:r>
            <a:endParaRPr lang="fr-FR" dirty="0">
              <a:latin typeface="Aharoni" pitchFamily="2" charset="-79"/>
              <a:cs typeface="Aharoni" pitchFamily="2" charset="-79"/>
            </a:endParaRPr>
          </a:p>
        </p:txBody>
      </p:sp>
      <p:pic>
        <p:nvPicPr>
          <p:cNvPr id="6" name="Picture 2" descr="C:\Users\Dell\Desktop\Méga Projet sur le Genre Octobre 2017\Emna cartes\répartition sp1.jpg"/>
          <p:cNvPicPr>
            <a:picLocks noChangeAspect="1" noChangeArrowheads="1"/>
          </p:cNvPicPr>
          <p:nvPr/>
        </p:nvPicPr>
        <p:blipFill>
          <a:blip r:embed="rId3"/>
          <a:srcRect l="21726"/>
          <a:stretch>
            <a:fillRect/>
          </a:stretch>
        </p:blipFill>
        <p:spPr bwMode="auto">
          <a:xfrm>
            <a:off x="500034" y="1000108"/>
            <a:ext cx="6357982" cy="5586379"/>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7" name="Rectangle 6"/>
          <p:cNvSpPr/>
          <p:nvPr/>
        </p:nvSpPr>
        <p:spPr>
          <a:xfrm>
            <a:off x="6929454" y="1643050"/>
            <a:ext cx="1857388" cy="584775"/>
          </a:xfrm>
          <a:prstGeom prst="rect">
            <a:avLst/>
          </a:prstGeom>
        </p:spPr>
        <p:txBody>
          <a:bodyPr wrap="square">
            <a:spAutoFit/>
          </a:bodyPr>
          <a:lstStyle/>
          <a:p>
            <a:r>
              <a:rPr lang="fr-FR" sz="3200" b="1" dirty="0" smtClean="0">
                <a:solidFill>
                  <a:schemeClr val="accent2">
                    <a:lumMod val="50000"/>
                  </a:schemeClr>
                </a:solidFill>
                <a:latin typeface="Baskerville Old Face" pitchFamily="18" charset="0"/>
                <a:cs typeface="Times New Roman" pitchFamily="18" charset="0"/>
              </a:rPr>
              <a:t>16♀,13♂</a:t>
            </a:r>
            <a:endParaRPr lang="fr-FR" sz="3200" dirty="0">
              <a:solidFill>
                <a:schemeClr val="accent2">
                  <a:lumMod val="50000"/>
                </a:schemeClr>
              </a:solidFill>
            </a:endParaRPr>
          </a:p>
        </p:txBody>
      </p:sp>
      <p:sp>
        <p:nvSpPr>
          <p:cNvPr id="8" name="Rectangle 7"/>
          <p:cNvSpPr/>
          <p:nvPr/>
        </p:nvSpPr>
        <p:spPr>
          <a:xfrm>
            <a:off x="7000892" y="3429000"/>
            <a:ext cx="1785950" cy="1569660"/>
          </a:xfrm>
          <a:prstGeom prst="rect">
            <a:avLst/>
          </a:prstGeom>
        </p:spPr>
        <p:txBody>
          <a:bodyPr wrap="square">
            <a:spAutoFit/>
          </a:bodyPr>
          <a:lstStyle/>
          <a:p>
            <a:r>
              <a:rPr lang="fr-FR" sz="2400" b="1" dirty="0" err="1" smtClean="0">
                <a:solidFill>
                  <a:srgbClr val="993300"/>
                </a:solidFill>
                <a:latin typeface="Baskerville Old Face" pitchFamily="18" charset="0"/>
                <a:cs typeface="Times New Roman" pitchFamily="18" charset="0"/>
              </a:rPr>
              <a:t>various</a:t>
            </a:r>
            <a:endParaRPr lang="fr-FR" sz="2400" b="1" dirty="0" smtClean="0">
              <a:solidFill>
                <a:srgbClr val="993300"/>
              </a:solidFill>
              <a:latin typeface="Baskerville Old Face" pitchFamily="18" charset="0"/>
              <a:cs typeface="Times New Roman" pitchFamily="18" charset="0"/>
            </a:endParaRPr>
          </a:p>
          <a:p>
            <a:r>
              <a:rPr lang="fr-FR" sz="2400" b="1" dirty="0" err="1" smtClean="0">
                <a:solidFill>
                  <a:srgbClr val="993300"/>
                </a:solidFill>
                <a:latin typeface="Baskerville Old Face" pitchFamily="18" charset="0"/>
                <a:cs typeface="Times New Roman" pitchFamily="18" charset="0"/>
              </a:rPr>
              <a:t>Socio-economic</a:t>
            </a:r>
            <a:r>
              <a:rPr lang="fr-FR" sz="2400" b="1" dirty="0" smtClean="0">
                <a:solidFill>
                  <a:srgbClr val="993300"/>
                </a:solidFill>
                <a:latin typeface="Baskerville Old Face" pitchFamily="18" charset="0"/>
                <a:cs typeface="Times New Roman" pitchFamily="18" charset="0"/>
              </a:rPr>
              <a:t> </a:t>
            </a:r>
            <a:r>
              <a:rPr lang="fr-FR" sz="2400" b="1" dirty="0" smtClean="0">
                <a:solidFill>
                  <a:srgbClr val="993300"/>
                </a:solidFill>
                <a:latin typeface="Baskerville Old Face" pitchFamily="18" charset="0"/>
                <a:cs typeface="Aharoni" pitchFamily="2" charset="-79"/>
              </a:rPr>
              <a:t>backgrounds</a:t>
            </a:r>
            <a:endParaRPr lang="fr-FR" sz="2400" dirty="0">
              <a:solidFill>
                <a:srgbClr val="993300"/>
              </a:solidFill>
              <a:latin typeface="Baskerville Old Face" pitchFamily="18" charset="0"/>
              <a:cs typeface="Aharoni" pitchFamily="2" charset="-79"/>
            </a:endParaRPr>
          </a:p>
        </p:txBody>
      </p:sp>
      <p:sp>
        <p:nvSpPr>
          <p:cNvPr id="9" name="Rectangle 8"/>
          <p:cNvSpPr/>
          <p:nvPr/>
        </p:nvSpPr>
        <p:spPr>
          <a:xfrm>
            <a:off x="4786314" y="2571744"/>
            <a:ext cx="2060180" cy="1077218"/>
          </a:xfrm>
          <a:prstGeom prst="rect">
            <a:avLst/>
          </a:prstGeom>
        </p:spPr>
        <p:txBody>
          <a:bodyPr wrap="none">
            <a:spAutoFit/>
          </a:bodyPr>
          <a:lstStyle/>
          <a:p>
            <a:pPr algn="ctr"/>
            <a:r>
              <a:rPr lang="fr-FR" sz="3200" b="1" dirty="0" smtClean="0">
                <a:solidFill>
                  <a:schemeClr val="accent5">
                    <a:lumMod val="75000"/>
                  </a:schemeClr>
                </a:solidFill>
                <a:latin typeface="Baskerville Old Face" pitchFamily="18" charset="0"/>
                <a:cs typeface="Times New Roman" pitchFamily="18" charset="0"/>
              </a:rPr>
              <a:t>the </a:t>
            </a:r>
          </a:p>
          <a:p>
            <a:pPr algn="ctr"/>
            <a:r>
              <a:rPr lang="fr-FR" sz="3200" b="1" dirty="0" smtClean="0">
                <a:solidFill>
                  <a:schemeClr val="accent5">
                    <a:lumMod val="75000"/>
                  </a:schemeClr>
                </a:solidFill>
                <a:latin typeface="Baskerville Old Face" pitchFamily="18" charset="0"/>
                <a:cs typeface="Times New Roman" pitchFamily="18" charset="0"/>
              </a:rPr>
              <a:t>central area</a:t>
            </a:r>
            <a:endParaRPr lang="fr-FR" sz="3200" dirty="0">
              <a:solidFill>
                <a:schemeClr val="accent5">
                  <a:lumMod val="75000"/>
                </a:schemeClr>
              </a:solidFill>
            </a:endParaRPr>
          </a:p>
        </p:txBody>
      </p:sp>
      <p:sp>
        <p:nvSpPr>
          <p:cNvPr id="10" name="Rectangle 9"/>
          <p:cNvSpPr/>
          <p:nvPr/>
        </p:nvSpPr>
        <p:spPr>
          <a:xfrm>
            <a:off x="3714744" y="4143380"/>
            <a:ext cx="2731838" cy="523220"/>
          </a:xfrm>
          <a:prstGeom prst="rect">
            <a:avLst/>
          </a:prstGeom>
        </p:spPr>
        <p:txBody>
          <a:bodyPr wrap="none">
            <a:spAutoFit/>
          </a:bodyPr>
          <a:lstStyle/>
          <a:p>
            <a:r>
              <a:rPr lang="fr-FR" sz="2800" b="1" dirty="0" smtClean="0">
                <a:solidFill>
                  <a:srgbClr val="993300"/>
                </a:solidFill>
                <a:latin typeface="Baskerville Old Face" pitchFamily="18" charset="0"/>
                <a:cs typeface="Times New Roman" pitchFamily="18" charset="0"/>
              </a:rPr>
              <a:t>the </a:t>
            </a:r>
            <a:r>
              <a:rPr lang="fr-FR" sz="2800" b="1" dirty="0" err="1" smtClean="0">
                <a:solidFill>
                  <a:srgbClr val="993300"/>
                </a:solidFill>
                <a:latin typeface="Baskerville Old Face" pitchFamily="18" charset="0"/>
                <a:cs typeface="Times New Roman" pitchFamily="18" charset="0"/>
              </a:rPr>
              <a:t>suburban</a:t>
            </a:r>
            <a:r>
              <a:rPr lang="fr-FR" sz="2800" b="1" dirty="0" smtClean="0">
                <a:solidFill>
                  <a:srgbClr val="993300"/>
                </a:solidFill>
                <a:latin typeface="Baskerville Old Face" pitchFamily="18" charset="0"/>
                <a:cs typeface="Times New Roman" pitchFamily="18" charset="0"/>
              </a:rPr>
              <a:t> area</a:t>
            </a:r>
            <a:endParaRPr lang="fr-FR" sz="2800" dirty="0">
              <a:solidFill>
                <a:srgbClr val="993300"/>
              </a:solidFill>
            </a:endParaRPr>
          </a:p>
        </p:txBody>
      </p:sp>
      <p:sp>
        <p:nvSpPr>
          <p:cNvPr id="11" name="Rectangle 10"/>
          <p:cNvSpPr/>
          <p:nvPr/>
        </p:nvSpPr>
        <p:spPr>
          <a:xfrm>
            <a:off x="4214810" y="5214950"/>
            <a:ext cx="1968809" cy="584775"/>
          </a:xfrm>
          <a:prstGeom prst="rect">
            <a:avLst/>
          </a:prstGeom>
        </p:spPr>
        <p:txBody>
          <a:bodyPr wrap="none">
            <a:spAutoFit/>
          </a:bodyPr>
          <a:lstStyle/>
          <a:p>
            <a:r>
              <a:rPr lang="fr-FR" sz="3200" b="1" dirty="0" smtClean="0">
                <a:solidFill>
                  <a:schemeClr val="accent5">
                    <a:lumMod val="75000"/>
                  </a:schemeClr>
                </a:solidFill>
                <a:latin typeface="Baskerville Old Face" pitchFamily="18" charset="0"/>
                <a:cs typeface="Times New Roman" pitchFamily="18" charset="0"/>
              </a:rPr>
              <a:t>The </a:t>
            </a:r>
            <a:r>
              <a:rPr lang="fr-FR" sz="3200" b="1" dirty="0" err="1" smtClean="0">
                <a:solidFill>
                  <a:schemeClr val="accent5">
                    <a:lumMod val="75000"/>
                  </a:schemeClr>
                </a:solidFill>
                <a:latin typeface="Baskerville Old Face" pitchFamily="18" charset="0"/>
                <a:cs typeface="Times New Roman" pitchFamily="18" charset="0"/>
              </a:rPr>
              <a:t>Jnèns</a:t>
            </a:r>
            <a:r>
              <a:rPr lang="fr-FR" sz="3200" b="1" dirty="0" smtClean="0">
                <a:solidFill>
                  <a:schemeClr val="accent5">
                    <a:lumMod val="75000"/>
                  </a:schemeClr>
                </a:solidFill>
                <a:latin typeface="Baskerville Old Face" pitchFamily="18" charset="0"/>
                <a:cs typeface="Times New Roman" pitchFamily="18" charset="0"/>
              </a:rPr>
              <a:t> </a:t>
            </a:r>
            <a:endParaRPr lang="fr-FR" sz="3200"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plus(in)">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857232"/>
            <a:ext cx="7467600" cy="5616720"/>
          </a:xfrm>
        </p:spPr>
        <p:txBody>
          <a:bodyPr/>
          <a:lstStyle/>
          <a:p>
            <a:pPr algn="just">
              <a:lnSpc>
                <a:spcPct val="150000"/>
              </a:lnSpc>
              <a:spcBef>
                <a:spcPts val="0"/>
              </a:spcBef>
            </a:pPr>
            <a:r>
              <a:rPr lang="en-US" dirty="0" smtClean="0"/>
              <a:t>Our investigation consists in a semi-directive interview based on a sample of 16 women and 13 men living in </a:t>
            </a:r>
            <a:r>
              <a:rPr lang="en-US" dirty="0" err="1" smtClean="0"/>
              <a:t>Sfax</a:t>
            </a:r>
            <a:r>
              <a:rPr lang="en-US" dirty="0" smtClean="0"/>
              <a:t>. They have different social and economical characteristics and are localized between the central area, suburban area and the </a:t>
            </a:r>
            <a:r>
              <a:rPr lang="en-US" dirty="0" err="1" smtClean="0"/>
              <a:t>Jnèns</a:t>
            </a:r>
            <a:r>
              <a:rPr lang="en-US" dirty="0" smtClean="0"/>
              <a:t> area. Young people and females had demonstrated more enthusiasm to participate in this study.</a:t>
            </a:r>
            <a:endParaRPr lang="fr-FR" dirty="0" smtClean="0"/>
          </a:p>
          <a:p>
            <a:endParaRPr lang="fr-F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3976</TotalTime>
  <Words>1877</Words>
  <Application>Microsoft Office PowerPoint</Application>
  <PresentationFormat>On-screen Show (4:3)</PresentationFormat>
  <Paragraphs>145</Paragraphs>
  <Slides>40</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Aharoni</vt:lpstr>
      <vt:lpstr>Algerian</vt:lpstr>
      <vt:lpstr>Aparajita</vt:lpstr>
      <vt:lpstr>Arial</vt:lpstr>
      <vt:lpstr>Baskerville Old Face</vt:lpstr>
      <vt:lpstr>Bernard MT Condensed</vt:lpstr>
      <vt:lpstr>Calibri</vt:lpstr>
      <vt:lpstr>Century Gothic</vt:lpstr>
      <vt:lpstr>Century Schoolbook</vt:lpstr>
      <vt:lpstr>Times New Roman</vt:lpstr>
      <vt:lpstr>Wingdings</vt:lpstr>
      <vt:lpstr>Wingdings 2</vt:lpstr>
      <vt:lpstr>Oriel</vt:lpstr>
      <vt:lpstr>PowerPoint Presentation</vt:lpstr>
      <vt:lpstr>PowerPoint Presentation</vt:lpstr>
      <vt:lpstr>Research’s general context</vt:lpstr>
      <vt:lpstr>Hypothesises</vt:lpstr>
      <vt:lpstr>PowerPoint Presentation</vt:lpstr>
      <vt:lpstr>   characteristics of the city of Sfax</vt:lpstr>
      <vt:lpstr>PowerPoint Presentation</vt:lpstr>
      <vt:lpstr>Followed Methodology </vt:lpstr>
      <vt:lpstr>PowerPoint Presentation</vt:lpstr>
      <vt:lpstr>PowerPoint Presentation</vt:lpstr>
      <vt:lpstr>Residential areas: mutation between the traditional &amp; the modern system in sprawl area</vt:lpstr>
      <vt:lpstr>PowerPoint Presentation</vt:lpstr>
      <vt:lpstr>PowerPoint Presentation</vt:lpstr>
      <vt:lpstr>PowerPoint Presentation</vt:lpstr>
      <vt:lpstr>The domestic sphere </vt:lpstr>
      <vt:lpstr>PowerPoint Presentation</vt:lpstr>
      <vt:lpstr>The domisticated street </vt:lpstr>
      <vt:lpstr>Spatial cognition of the neighbourhood in central area and jnens’s area </vt:lpstr>
      <vt:lpstr>PowerPoint Presentation</vt:lpstr>
      <vt:lpstr>PowerPoint Presentation</vt:lpstr>
      <vt:lpstr>PowerPoint Presentation</vt:lpstr>
      <vt:lpstr>The Public sphere </vt:lpstr>
      <vt:lpstr>PowerPoint Presentation</vt:lpstr>
      <vt:lpstr>Dynamism of Sfax city by day-time: various densities in attendance</vt:lpstr>
      <vt:lpstr>The defining factors in choosing the space practices in the public sphere</vt:lpstr>
      <vt:lpstr>PowerPoint Presentation</vt:lpstr>
      <vt:lpstr>PowerPoint Presentation</vt:lpstr>
      <vt:lpstr>PowerPoint Presentation</vt:lpstr>
      <vt:lpstr>Most attractive places in sfax city according to gender</vt:lpstr>
      <vt:lpstr>PowerPoint Presentation</vt:lpstr>
      <vt:lpstr>Prohibited places in Sfax city according to gender</vt:lpstr>
      <vt:lpstr>PowerPoint Presentation</vt:lpstr>
      <vt:lpstr>Personal perception of male and female places </vt:lpstr>
      <vt:lpstr>PowerPoint Presentation</vt:lpstr>
      <vt:lpstr>Example of space’s attendance conditioned by social time: the public park of "Touta "</vt:lpstr>
      <vt:lpstr>PowerPoint Presentation</vt:lpstr>
      <vt:lpstr>Example of behaviour change on space practices occasionally</vt:lpstr>
      <vt:lpstr>Conclusion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Dell</dc:creator>
  <cp:lastModifiedBy>user</cp:lastModifiedBy>
  <cp:revision>331</cp:revision>
  <dcterms:created xsi:type="dcterms:W3CDTF">2017-10-11T14:11:57Z</dcterms:created>
  <dcterms:modified xsi:type="dcterms:W3CDTF">2017-11-13T19:31:04Z</dcterms:modified>
</cp:coreProperties>
</file>